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media/image1.svg" ContentType="image/svg+xml"/>
  <Override PartName="/ppt/media/image2.svg" ContentType="image/svg+xml"/>
  <Override PartName="/ppt/media/image3.svg" ContentType="image/svg+xml"/>
  <Override PartName="/ppt/media/image4.svg" ContentType="image/svg+xml"/>
  <Override PartName="/ppt/media/image5.svg" ContentType="image/svg+xml"/>
  <Override PartName="/ppt/media/image6.svg" ContentType="image/svg+xml"/>
  <Override PartName="/ppt/media/image7.svg" ContentType="image/svg+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handoutMasterIdLst>
    <p:handoutMasterId r:id="rId31"/>
  </p:handoutMasterIdLst>
  <p:sldIdLst>
    <p:sldId id="256" r:id="rId3"/>
    <p:sldId id="257" r:id="rId4"/>
    <p:sldId id="258" r:id="rId5"/>
    <p:sldId id="259" r:id="rId6"/>
    <p:sldId id="260" r:id="rId7"/>
    <p:sldId id="261" r:id="rId8"/>
    <p:sldId id="262" r:id="rId9"/>
    <p:sldId id="265" r:id="rId10"/>
    <p:sldId id="263" r:id="rId11"/>
    <p:sldId id="303" r:id="rId12"/>
    <p:sldId id="266" r:id="rId13"/>
    <p:sldId id="267" r:id="rId14"/>
    <p:sldId id="268" r:id="rId15"/>
    <p:sldId id="269" r:id="rId16"/>
    <p:sldId id="304" r:id="rId17"/>
    <p:sldId id="270" r:id="rId18"/>
    <p:sldId id="275" r:id="rId19"/>
    <p:sldId id="291" r:id="rId20"/>
    <p:sldId id="276" r:id="rId21"/>
    <p:sldId id="278" r:id="rId22"/>
    <p:sldId id="277" r:id="rId23"/>
    <p:sldId id="279" r:id="rId24"/>
    <p:sldId id="282" r:id="rId25"/>
    <p:sldId id="284" r:id="rId26"/>
    <p:sldId id="285" r:id="rId27"/>
    <p:sldId id="302" r:id="rId28"/>
    <p:sldId id="289" r:id="rId29"/>
    <p:sldId id="290"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C9D"/>
    <a:srgbClr val="6B0846"/>
    <a:srgbClr val="C74689"/>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900"/>
    <p:restoredTop sz="94694"/>
  </p:normalViewPr>
  <p:slideViewPr>
    <p:cSldViewPr snapToGrid="0" snapToObjects="1">
      <p:cViewPr>
        <p:scale>
          <a:sx n="128" d="100"/>
          <a:sy n="128" d="100"/>
        </p:scale>
        <p:origin x="968" y="240"/>
      </p:cViewPr>
      <p:guideLst/>
    </p:cSldViewPr>
  </p:slideViewPr>
  <p:notesTextViewPr>
    <p:cViewPr>
      <p:scale>
        <a:sx n="1" d="1"/>
        <a:sy n="1" d="1"/>
      </p:scale>
      <p:origin x="0" y="0"/>
    </p:cViewPr>
  </p:notesTextViewPr>
  <p:sorterViewPr>
    <p:cViewPr>
      <p:scale>
        <a:sx n="80" d="100"/>
        <a:sy n="80" d="100"/>
      </p:scale>
      <p:origin x="0" y="0"/>
    </p:cViewPr>
  </p:sorterViewPr>
  <p:notesViewPr>
    <p:cSldViewPr snapToGrid="0" snapToObjects="1">
      <p:cViewPr varScale="1">
        <p:scale>
          <a:sx n="97" d="100"/>
          <a:sy n="97" d="100"/>
        </p:scale>
        <p:origin x="4328" y="200"/>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4" Type="http://schemas.openxmlformats.org/officeDocument/2006/relationships/tableStyles" Target="tableStyles.xml"/><Relationship Id="rId33" Type="http://schemas.openxmlformats.org/officeDocument/2006/relationships/viewProps" Target="viewProps.xml"/><Relationship Id="rId32" Type="http://schemas.openxmlformats.org/officeDocument/2006/relationships/presProps" Target="presProps.xml"/><Relationship Id="rId31" Type="http://schemas.openxmlformats.org/officeDocument/2006/relationships/handoutMaster" Target="handoutMasters/handoutMaster1.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10775E7-7936-4A4C-8886-E2AEA7B44F4D}" type="datetimeFigureOut">
              <a:rPr lang="en-US" smtClean="0"/>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FB7ECC0-A5E4-E442-8340-4FF9E5D85A3C}" type="slidenum">
              <a:rPr lang="en-US" smtClean="0"/>
            </a:fld>
            <a:endParaRPr lang="en-US"/>
          </a:p>
        </p:txBody>
      </p:sp>
    </p:spTree>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4" Type="http://schemas.openxmlformats.org/officeDocument/2006/relationships/image" Target="../media/image4.jpeg"/><Relationship Id="rId3" Type="http://schemas.openxmlformats.org/officeDocument/2006/relationships/image" Target="../media/image1.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5" Type="http://schemas.openxmlformats.org/officeDocument/2006/relationships/image" Target="../media/image2.svg"/><Relationship Id="rId4" Type="http://schemas.openxmlformats.org/officeDocument/2006/relationships/image" Target="../media/image5.png"/><Relationship Id="rId3" Type="http://schemas.openxmlformats.org/officeDocument/2006/relationships/image" Target="../media/image1.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pic>
        <p:nvPicPr>
          <p:cNvPr id="3" name="Picture 2" descr="A picture containing text, screenshot, graphic design, graphics&#10;&#10;Description automatically generated"/>
          <p:cNvPicPr>
            <a:picLocks noChangeAspect="1"/>
          </p:cNvPicPr>
          <p:nvPr userDrawn="1"/>
        </p:nvPicPr>
        <p:blipFill>
          <a:blip r:embed="rId2"/>
          <a:stretch>
            <a:fillRect/>
          </a:stretch>
        </p:blipFill>
        <p:spPr>
          <a:xfrm>
            <a:off x="3809" y="0"/>
            <a:ext cx="12184381" cy="6858000"/>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55B1F604-BC3A-7249-8689-657AF7B88D6C}"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707C995-B61A-8247-B66E-3CF2EAADFEAA}"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55B1F604-BC3A-7249-8689-657AF7B88D6C}"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707C995-B61A-8247-B66E-3CF2EAADFEAA}" type="slidenum">
              <a:rPr lang="en-US" smtClean="0"/>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55B1F604-BC3A-7249-8689-657AF7B88D6C}"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707C995-B61A-8247-B66E-3CF2EAADFEAA}" type="slidenum">
              <a:rPr lang="en-US" smtClean="0"/>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55B1F604-BC3A-7249-8689-657AF7B88D6C}"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707C995-B61A-8247-B66E-3CF2EAADFEAA}"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chemeClr val="bg1"/>
        </a:solidFill>
        <a:effectLst/>
      </p:bgPr>
    </p:bg>
    <p:spTree>
      <p:nvGrpSpPr>
        <p:cNvPr id="1" name=""/>
        <p:cNvGrpSpPr/>
        <p:nvPr/>
      </p:nvGrpSpPr>
      <p:grpSpPr>
        <a:xfrm>
          <a:off x="0" y="0"/>
          <a:ext cx="0" cy="0"/>
          <a:chOff x="0" y="0"/>
          <a:chExt cx="0" cy="0"/>
        </a:xfrm>
      </p:grpSpPr>
      <p:pic>
        <p:nvPicPr>
          <p:cNvPr id="4" name="Picture 3" descr="A picture containing text, screenshot, font, graphic design&#10;&#10;Description automatically generated"/>
          <p:cNvPicPr>
            <a:picLocks noChangeAspect="1"/>
          </p:cNvPicPr>
          <p:nvPr userDrawn="1"/>
        </p:nvPicPr>
        <p:blipFill>
          <a:blip r:embed="rId2"/>
          <a:stretch>
            <a:fillRect/>
          </a:stretch>
        </p:blipFill>
        <p:spPr>
          <a:xfrm>
            <a:off x="3809" y="0"/>
            <a:ext cx="12184381" cy="685800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pic>
        <p:nvPicPr>
          <p:cNvPr id="4" name="Graphic 3"/>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44355" y="69574"/>
            <a:ext cx="1003088" cy="884078"/>
          </a:xfrm>
          <a:prstGeom prst="rect">
            <a:avLst/>
          </a:prstGeom>
        </p:spPr>
      </p:pic>
      <p:pic>
        <p:nvPicPr>
          <p:cNvPr id="2" name="Picture 1" descr="A picture containing screenshot, text, rectangle, design&#10;&#10;Description automatically generated"/>
          <p:cNvPicPr>
            <a:picLocks noChangeAspect="1"/>
          </p:cNvPicPr>
          <p:nvPr userDrawn="1"/>
        </p:nvPicPr>
        <p:blipFill>
          <a:blip r:embed="rId4"/>
          <a:stretch>
            <a:fillRect/>
          </a:stretch>
        </p:blipFill>
        <p:spPr>
          <a:xfrm>
            <a:off x="3810" y="0"/>
            <a:ext cx="12188190" cy="6860144"/>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nd Content">
    <p:bg>
      <p:bgPr>
        <a:solidFill>
          <a:schemeClr val="bg1"/>
        </a:solidFill>
        <a:effectLst/>
      </p:bgPr>
    </p:bg>
    <p:spTree>
      <p:nvGrpSpPr>
        <p:cNvPr id="1" name=""/>
        <p:cNvGrpSpPr/>
        <p:nvPr/>
      </p:nvGrpSpPr>
      <p:grpSpPr>
        <a:xfrm>
          <a:off x="0" y="0"/>
          <a:ext cx="0" cy="0"/>
          <a:chOff x="0" y="0"/>
          <a:chExt cx="0" cy="0"/>
        </a:xfrm>
      </p:grpSpPr>
      <p:pic>
        <p:nvPicPr>
          <p:cNvPr id="4" name="Graphic 3"/>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44355" y="69574"/>
            <a:ext cx="1003088" cy="884078"/>
          </a:xfrm>
          <a:prstGeom prst="rect">
            <a:avLst/>
          </a:prstGeom>
        </p:spPr>
      </p:pic>
      <p:pic>
        <p:nvPicPr>
          <p:cNvPr id="7" name="Graphic 6"/>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565296" y="154610"/>
            <a:ext cx="1444210" cy="897496"/>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dirty="0"/>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55B1F604-BC3A-7249-8689-657AF7B88D6C}"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707C995-B61A-8247-B66E-3CF2EAADFEAA}"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p:txBody>
          <a:bodyPr/>
          <a:lstStyle/>
          <a:p>
            <a:fld id="{55B1F604-BC3A-7249-8689-657AF7B88D6C}"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707C995-B61A-8247-B66E-3CF2EAADFEAA}"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p:txBody>
          <a:bodyPr/>
          <a:lstStyle/>
          <a:p>
            <a:fld id="{55B1F604-BC3A-7249-8689-657AF7B88D6C}"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707C995-B61A-8247-B66E-3CF2EAADFEAA}"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fld id="{55B1F604-BC3A-7249-8689-657AF7B88D6C}"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707C995-B61A-8247-B66E-3CF2EAADFEAA}"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5B1F604-BC3A-7249-8689-657AF7B88D6C}"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707C995-B61A-8247-B66E-3CF2EAADFEAA}"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5B1F604-BC3A-7249-8689-657AF7B88D6C}" type="datetimeFigureOut">
              <a:rPr lang="en-US" smtClean="0"/>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707C995-B61A-8247-B66E-3CF2EAADFEAA}"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25.png"/><Relationship Id="rId1" Type="http://schemas.openxmlformats.org/officeDocument/2006/relationships/image" Target="../media/image24.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6.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7.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8.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9.png"/></Relationships>
</file>

<file path=ppt/slides/_rels/slide15.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image" Target="../media/image7.svg"/><Relationship Id="rId3" Type="http://schemas.openxmlformats.org/officeDocument/2006/relationships/image" Target="../media/image31.png"/><Relationship Id="rId2" Type="http://schemas.openxmlformats.org/officeDocument/2006/relationships/image" Target="../media/image6.svg"/><Relationship Id="rId1" Type="http://schemas.openxmlformats.org/officeDocument/2006/relationships/image" Target="../media/image3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33.jpeg"/><Relationship Id="rId1" Type="http://schemas.openxmlformats.org/officeDocument/2006/relationships/image" Target="../media/image32.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34.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3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36.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37.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38.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8.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39.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40.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4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image" Target="../media/image45.png"/><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image" Target="../media/image42.png"/></Relationships>
</file>

<file path=ppt/slides/_rels/slide3.xml.rels><?xml version="1.0" encoding="UTF-8" standalone="yes"?>
<Relationships xmlns="http://schemas.openxmlformats.org/package/2006/relationships"><Relationship Id="rId9" Type="http://schemas.openxmlformats.org/officeDocument/2006/relationships/image" Target="../media/image12.png"/><Relationship Id="rId8" Type="http://schemas.openxmlformats.org/officeDocument/2006/relationships/image" Target="../media/image11.png"/><Relationship Id="rId7" Type="http://schemas.openxmlformats.org/officeDocument/2006/relationships/image" Target="../media/image10.png"/><Relationship Id="rId6" Type="http://schemas.openxmlformats.org/officeDocument/2006/relationships/image" Target="../media/image9.png"/><Relationship Id="rId5" Type="http://schemas.openxmlformats.org/officeDocument/2006/relationships/image" Target="../media/image4.svg"/><Relationship Id="rId4" Type="http://schemas.openxmlformats.org/officeDocument/2006/relationships/image" Target="../media/image8.png"/><Relationship Id="rId3" Type="http://schemas.openxmlformats.org/officeDocument/2006/relationships/image" Target="../media/image3.svg"/><Relationship Id="rId2" Type="http://schemas.openxmlformats.org/officeDocument/2006/relationships/image" Target="../media/image7.png"/><Relationship Id="rId13" Type="http://schemas.openxmlformats.org/officeDocument/2006/relationships/slideLayout" Target="../slideLayouts/slideLayout3.xml"/><Relationship Id="rId12" Type="http://schemas.openxmlformats.org/officeDocument/2006/relationships/image" Target="../media/image15.png"/><Relationship Id="rId11" Type="http://schemas.openxmlformats.org/officeDocument/2006/relationships/image" Target="../media/image14.png"/><Relationship Id="rId10" Type="http://schemas.openxmlformats.org/officeDocument/2006/relationships/image" Target="../media/image13.png"/><Relationship Id="rId1" Type="http://schemas.openxmlformats.org/officeDocument/2006/relationships/image" Target="../media/image6.png"/></Relationships>
</file>

<file path=ppt/slides/_rels/slide4.xml.rels><?xml version="1.0" encoding="UTF-8" standalone="yes"?>
<Relationships xmlns="http://schemas.openxmlformats.org/package/2006/relationships"><Relationship Id="rId9" Type="http://schemas.openxmlformats.org/officeDocument/2006/relationships/image" Target="../media/image12.png"/><Relationship Id="rId8" Type="http://schemas.openxmlformats.org/officeDocument/2006/relationships/image" Target="../media/image18.jpeg"/><Relationship Id="rId7" Type="http://schemas.openxmlformats.org/officeDocument/2006/relationships/image" Target="../media/image13.png"/><Relationship Id="rId6" Type="http://schemas.openxmlformats.org/officeDocument/2006/relationships/image" Target="../media/image5.svg"/><Relationship Id="rId5" Type="http://schemas.openxmlformats.org/officeDocument/2006/relationships/image" Target="../media/image17.png"/><Relationship Id="rId4" Type="http://schemas.openxmlformats.org/officeDocument/2006/relationships/image" Target="../media/image9.png"/><Relationship Id="rId3" Type="http://schemas.openxmlformats.org/officeDocument/2006/relationships/image" Target="../media/image4.svg"/><Relationship Id="rId2" Type="http://schemas.openxmlformats.org/officeDocument/2006/relationships/image" Target="../media/image8.png"/><Relationship Id="rId10" Type="http://schemas.openxmlformats.org/officeDocument/2006/relationships/slideLayout" Target="../slideLayouts/slideLayout3.xml"/><Relationship Id="rId1" Type="http://schemas.openxmlformats.org/officeDocument/2006/relationships/image" Target="../media/image16.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9.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0.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1.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2.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p:nvPr/>
        </p:nvSpPr>
        <p:spPr>
          <a:xfrm>
            <a:off x="361280" y="-131069"/>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solidFill>
                  <a:schemeClr val="bg1"/>
                </a:solidFill>
                <a:latin typeface="Clarity City" pitchFamily="2" charset="77"/>
                <a:cs typeface="Arial" panose="020B0604020202020204" pitchFamily="34" charset="0"/>
              </a:rPr>
              <a:t>Exciting Updates</a:t>
            </a:r>
            <a:endParaRPr lang="en-US" sz="4000" b="1" dirty="0">
              <a:solidFill>
                <a:schemeClr val="bg1"/>
              </a:solidFill>
              <a:latin typeface="Clarity City" pitchFamily="2" charset="77"/>
              <a:cs typeface="Arial" panose="020B0604020202020204" pitchFamily="34" charset="0"/>
            </a:endParaRPr>
          </a:p>
        </p:txBody>
      </p:sp>
      <p:sp>
        <p:nvSpPr>
          <p:cNvPr id="2" name="此处为内容页标题 / 副标题"/>
          <p:cNvSpPr txBox="1"/>
          <p:nvPr/>
        </p:nvSpPr>
        <p:spPr>
          <a:xfrm>
            <a:off x="335069" y="4634541"/>
            <a:ext cx="3786797" cy="369332"/>
          </a:xfrm>
          <a:prstGeom prst="rect">
            <a:avLst/>
          </a:prstGeom>
        </p:spPr>
        <p:txBody>
          <a:bodyPr wrap="square" lIns="0" tIns="0" rIns="0" bIns="0">
            <a:spAutoFit/>
          </a:bodyPr>
          <a:lstStyle/>
          <a:p>
            <a:pPr algn="l" defTabSz="342900">
              <a:buClr>
                <a:srgbClr val="636362"/>
              </a:buClr>
              <a:buFont typeface="Microsoft Sans Serif" panose="020B0604020202020204"/>
              <a:defRPr sz="4000" b="1">
                <a:solidFill>
                  <a:srgbClr val="00ACFF"/>
                </a:solidFill>
                <a:uFill>
                  <a:solidFill>
                    <a:srgbClr val="636362"/>
                  </a:solidFill>
                </a:uFill>
                <a:latin typeface="Alibaba PuHuiTi B"/>
                <a:ea typeface="Alibaba PuHuiTi B"/>
                <a:cs typeface="Alibaba PuHuiTi B"/>
                <a:sym typeface="Alibaba PuHuiTi"/>
              </a:defRPr>
            </a:pPr>
            <a:r>
              <a:rPr lang="en-US" sz="2400" dirty="0">
                <a:solidFill>
                  <a:srgbClr val="212121"/>
                </a:solidFill>
                <a:uFill>
                  <a:solidFill>
                    <a:srgbClr val="F5F5F5"/>
                  </a:solidFill>
                </a:uFill>
              </a:rPr>
              <a:t>AI Training</a:t>
            </a:r>
            <a:endParaRPr sz="2400" dirty="0">
              <a:solidFill>
                <a:srgbClr val="53585F"/>
              </a:solidFill>
              <a:uFill>
                <a:solidFill>
                  <a:srgbClr val="F5F5F5"/>
                </a:solidFill>
              </a:uFill>
            </a:endParaRPr>
          </a:p>
        </p:txBody>
      </p:sp>
      <p:sp>
        <p:nvSpPr>
          <p:cNvPr id="3" name="线条"/>
          <p:cNvSpPr/>
          <p:nvPr/>
        </p:nvSpPr>
        <p:spPr>
          <a:xfrm>
            <a:off x="349183" y="5103436"/>
            <a:ext cx="289174" cy="0"/>
          </a:xfrm>
          <a:prstGeom prst="line">
            <a:avLst/>
          </a:prstGeom>
          <a:ln w="34290">
            <a:solidFill>
              <a:schemeClr val="accent1">
                <a:satOff val="-3350"/>
                <a:lumOff val="26614"/>
              </a:schemeClr>
            </a:solidFill>
            <a:miter lim="400000"/>
          </a:ln>
        </p:spPr>
        <p:txBody>
          <a:bodyPr lIns="19050" tIns="19050" rIns="19050" bIns="19050" anchor="ctr"/>
          <a:lstStyle/>
          <a:p>
            <a:pPr>
              <a:defRPr sz="3200"/>
            </a:pPr>
            <a:endParaRPr sz="1200"/>
          </a:p>
        </p:txBody>
      </p:sp>
      <p:sp>
        <p:nvSpPr>
          <p:cNvPr id="20" name="文本框 19"/>
          <p:cNvSpPr txBox="1"/>
          <p:nvPr/>
        </p:nvSpPr>
        <p:spPr>
          <a:xfrm>
            <a:off x="256411" y="5366107"/>
            <a:ext cx="6487755" cy="667170"/>
          </a:xfrm>
          <a:prstGeom prst="rect">
            <a:avLst/>
          </a:prstGeom>
          <a:noFill/>
        </p:spPr>
        <p:txBody>
          <a:bodyPr wrap="square">
            <a:spAutoFit/>
          </a:bodyPr>
          <a:lstStyle/>
          <a:p>
            <a:pPr defTabSz="342900">
              <a:lnSpc>
                <a:spcPct val="120000"/>
              </a:lnSpc>
              <a:spcBef>
                <a:spcPts val="450"/>
              </a:spcBef>
              <a:buClr>
                <a:srgbClr val="6C6C6C"/>
              </a:buClr>
              <a:defRPr sz="2600">
                <a:solidFill>
                  <a:srgbClr val="545352"/>
                </a:solidFill>
                <a:uFill>
                  <a:solidFill>
                    <a:srgbClr val="000000"/>
                  </a:solidFill>
                </a:uFill>
                <a:latin typeface="Alibaba PuHuiTi R"/>
                <a:ea typeface="Alibaba PuHuiTi R"/>
                <a:cs typeface="Alibaba PuHuiTi R"/>
                <a:sym typeface="Alibaba PuHuiTi"/>
              </a:defRPr>
            </a:pPr>
            <a:r>
              <a:rPr lang="zh-CN" altLang="en-US" sz="1600" dirty="0">
                <a:uFill>
                  <a:solidFill>
                    <a:srgbClr val="636362"/>
                  </a:solidFill>
                </a:uFill>
              </a:rPr>
              <a:t>基于 </a:t>
            </a:r>
            <a:r>
              <a:rPr lang="en-US" altLang="zh-CN" sz="1600" b="1" i="1" dirty="0">
                <a:solidFill>
                  <a:schemeClr val="tx1">
                    <a:lumMod val="95000"/>
                    <a:lumOff val="5000"/>
                  </a:schemeClr>
                </a:solidFill>
                <a:uFill>
                  <a:solidFill>
                    <a:srgbClr val="636362"/>
                  </a:solidFill>
                </a:uFill>
                <a:latin typeface="Alibaba PuHuiTi B" pitchFamily="18" charset="-122"/>
                <a:ea typeface="Alibaba PuHuiTi B" pitchFamily="18" charset="-122"/>
                <a:cs typeface="Alibaba PuHuiTi B" pitchFamily="18" charset="-122"/>
              </a:rPr>
              <a:t>Fluid</a:t>
            </a:r>
            <a:r>
              <a:rPr lang="zh-CN" altLang="en-US" sz="1600" b="1" i="1" dirty="0">
                <a:solidFill>
                  <a:schemeClr val="tx1">
                    <a:lumMod val="95000"/>
                    <a:lumOff val="5000"/>
                  </a:schemeClr>
                </a:solidFill>
                <a:uFill>
                  <a:solidFill>
                    <a:srgbClr val="636362"/>
                  </a:solidFill>
                </a:uFill>
                <a:latin typeface="Alibaba PuHuiTi B" pitchFamily="18" charset="-122"/>
                <a:ea typeface="Alibaba PuHuiTi B" pitchFamily="18" charset="-122"/>
                <a:cs typeface="Alibaba PuHuiTi B" pitchFamily="18" charset="-122"/>
              </a:rPr>
              <a:t> </a:t>
            </a:r>
            <a:r>
              <a:rPr lang="en-US" altLang="zh-CN" sz="1600" b="1" i="1" dirty="0">
                <a:solidFill>
                  <a:schemeClr val="tx1">
                    <a:lumMod val="95000"/>
                    <a:lumOff val="5000"/>
                  </a:schemeClr>
                </a:solidFill>
                <a:uFill>
                  <a:solidFill>
                    <a:srgbClr val="636362"/>
                  </a:solidFill>
                </a:uFill>
                <a:latin typeface="Alibaba PuHuiTi B" pitchFamily="18" charset="-122"/>
                <a:ea typeface="Alibaba PuHuiTi B" pitchFamily="18" charset="-122"/>
                <a:cs typeface="Alibaba PuHuiTi B" pitchFamily="18" charset="-122"/>
              </a:rPr>
              <a:t>+</a:t>
            </a:r>
            <a:r>
              <a:rPr lang="zh-CN" altLang="en-US" sz="1600" b="1" i="1" dirty="0">
                <a:solidFill>
                  <a:schemeClr val="tx1">
                    <a:lumMod val="95000"/>
                    <a:lumOff val="5000"/>
                  </a:schemeClr>
                </a:solidFill>
                <a:uFill>
                  <a:solidFill>
                    <a:srgbClr val="636362"/>
                  </a:solidFill>
                </a:uFill>
                <a:latin typeface="Alibaba PuHuiTi B" pitchFamily="18" charset="-122"/>
                <a:ea typeface="Alibaba PuHuiTi B" pitchFamily="18" charset="-122"/>
                <a:cs typeface="Alibaba PuHuiTi B" pitchFamily="18" charset="-122"/>
              </a:rPr>
              <a:t> </a:t>
            </a:r>
            <a:r>
              <a:rPr lang="en-US" altLang="zh-CN" sz="1600" b="1" i="1" dirty="0" err="1">
                <a:solidFill>
                  <a:schemeClr val="tx1">
                    <a:lumMod val="95000"/>
                    <a:lumOff val="5000"/>
                  </a:schemeClr>
                </a:solidFill>
                <a:uFill>
                  <a:solidFill>
                    <a:srgbClr val="636362"/>
                  </a:solidFill>
                </a:uFill>
                <a:latin typeface="Alibaba PuHuiTi B" pitchFamily="18" charset="-122"/>
                <a:ea typeface="Alibaba PuHuiTi B" pitchFamily="18" charset="-122"/>
                <a:cs typeface="Alibaba PuHuiTi B" pitchFamily="18" charset="-122"/>
              </a:rPr>
              <a:t>JuiceFS</a:t>
            </a:r>
            <a:r>
              <a:rPr lang="zh-CN" altLang="en-US" sz="1600" b="1" i="1" dirty="0">
                <a:solidFill>
                  <a:schemeClr val="tx1">
                    <a:lumMod val="95000"/>
                    <a:lumOff val="5000"/>
                  </a:schemeClr>
                </a:solidFill>
                <a:uFill>
                  <a:solidFill>
                    <a:srgbClr val="636362"/>
                  </a:solidFill>
                </a:uFill>
                <a:latin typeface="Alibaba PuHuiTi B" pitchFamily="18" charset="-122"/>
                <a:ea typeface="Alibaba PuHuiTi B" pitchFamily="18" charset="-122"/>
                <a:cs typeface="Alibaba PuHuiTi B" pitchFamily="18" charset="-122"/>
              </a:rPr>
              <a:t> </a:t>
            </a:r>
            <a:r>
              <a:rPr lang="en-US" altLang="zh-CN" sz="1600" b="1" i="1" dirty="0">
                <a:solidFill>
                  <a:schemeClr val="tx1">
                    <a:lumMod val="95000"/>
                    <a:lumOff val="5000"/>
                  </a:schemeClr>
                </a:solidFill>
                <a:uFill>
                  <a:solidFill>
                    <a:srgbClr val="636362"/>
                  </a:solidFill>
                </a:uFill>
                <a:latin typeface="Alibaba PuHuiTi B" pitchFamily="18" charset="-122"/>
                <a:ea typeface="Alibaba PuHuiTi B" pitchFamily="18" charset="-122"/>
                <a:cs typeface="Alibaba PuHuiTi B" pitchFamily="18" charset="-122"/>
              </a:rPr>
              <a:t>+</a:t>
            </a:r>
            <a:r>
              <a:rPr lang="zh-CN" altLang="en-US" sz="1600" b="1" i="1" dirty="0">
                <a:solidFill>
                  <a:schemeClr val="tx1">
                    <a:lumMod val="95000"/>
                    <a:lumOff val="5000"/>
                  </a:schemeClr>
                </a:solidFill>
                <a:uFill>
                  <a:solidFill>
                    <a:srgbClr val="636362"/>
                  </a:solidFill>
                </a:uFill>
                <a:latin typeface="Alibaba PuHuiTi B" pitchFamily="18" charset="-122"/>
                <a:ea typeface="Alibaba PuHuiTi B" pitchFamily="18" charset="-122"/>
                <a:cs typeface="Alibaba PuHuiTi B" pitchFamily="18" charset="-122"/>
              </a:rPr>
              <a:t> </a:t>
            </a:r>
            <a:r>
              <a:rPr lang="en-US" altLang="zh-CN" sz="1600" b="1" i="1" dirty="0">
                <a:solidFill>
                  <a:schemeClr val="tx1">
                    <a:lumMod val="95000"/>
                    <a:lumOff val="5000"/>
                  </a:schemeClr>
                </a:solidFill>
                <a:uFill>
                  <a:solidFill>
                    <a:srgbClr val="636362"/>
                  </a:solidFill>
                </a:uFill>
                <a:latin typeface="Alibaba PuHuiTi B" pitchFamily="18" charset="-122"/>
                <a:ea typeface="Alibaba PuHuiTi B" pitchFamily="18" charset="-122"/>
                <a:cs typeface="Alibaba PuHuiTi B" pitchFamily="18" charset="-122"/>
              </a:rPr>
              <a:t>Dragonfly</a:t>
            </a:r>
            <a:r>
              <a:rPr lang="zh-CN" altLang="en-US" sz="1600" b="1" i="1" dirty="0">
                <a:solidFill>
                  <a:schemeClr val="tx1">
                    <a:lumMod val="95000"/>
                    <a:lumOff val="5000"/>
                  </a:schemeClr>
                </a:solidFill>
                <a:uFill>
                  <a:solidFill>
                    <a:srgbClr val="636362"/>
                  </a:solidFill>
                </a:uFill>
                <a:latin typeface="Alibaba PuHuiTi B" pitchFamily="18" charset="-122"/>
                <a:ea typeface="Alibaba PuHuiTi B" pitchFamily="18" charset="-122"/>
                <a:cs typeface="Alibaba PuHuiTi B" pitchFamily="18" charset="-122"/>
              </a:rPr>
              <a:t> </a:t>
            </a:r>
            <a:r>
              <a:rPr lang="zh-CN" altLang="en-US" sz="1600" dirty="0">
                <a:uFill>
                  <a:solidFill>
                    <a:srgbClr val="636362"/>
                  </a:solidFill>
                </a:uFill>
              </a:rPr>
              <a:t>的方案在训练过程中对</a:t>
            </a:r>
            <a:r>
              <a:rPr lang="zh-CN" altLang="en-US" sz="1600" b="1" i="1" dirty="0">
                <a:solidFill>
                  <a:schemeClr val="tx1">
                    <a:lumMod val="95000"/>
                    <a:lumOff val="5000"/>
                  </a:schemeClr>
                </a:solidFill>
                <a:uFill>
                  <a:solidFill>
                    <a:srgbClr val="636362"/>
                  </a:solidFill>
                </a:uFill>
                <a:latin typeface="Alibaba PuHuiTi B" pitchFamily="18" charset="-122"/>
                <a:ea typeface="Alibaba PuHuiTi B" pitchFamily="18" charset="-122"/>
                <a:cs typeface="Alibaba PuHuiTi B" pitchFamily="18" charset="-122"/>
              </a:rPr>
              <a:t>数据集</a:t>
            </a:r>
            <a:r>
              <a:rPr lang="en-US" altLang="zh-CN" sz="1600" b="1" i="1" dirty="0">
                <a:uFill>
                  <a:solidFill>
                    <a:srgbClr val="636362"/>
                  </a:solidFill>
                </a:uFill>
                <a:latin typeface="Alibaba PuHuiTi B" pitchFamily="18" charset="-122"/>
                <a:ea typeface="Alibaba PuHuiTi B" pitchFamily="18" charset="-122"/>
                <a:cs typeface="Alibaba PuHuiTi B" pitchFamily="18" charset="-122"/>
              </a:rPr>
              <a:t> </a:t>
            </a:r>
            <a:r>
              <a:rPr lang="zh-CN" altLang="en-US" sz="1600" dirty="0">
                <a:uFill>
                  <a:solidFill>
                    <a:srgbClr val="636362"/>
                  </a:solidFill>
                </a:uFill>
              </a:rPr>
              <a:t>进行 </a:t>
            </a:r>
            <a:r>
              <a:rPr lang="en-US" altLang="zh-CN" sz="1600" dirty="0">
                <a:uFill>
                  <a:solidFill>
                    <a:srgbClr val="636362"/>
                  </a:solidFill>
                </a:uFill>
              </a:rPr>
              <a:t>P2P</a:t>
            </a:r>
            <a:r>
              <a:rPr lang="zh-CN" altLang="en-US" sz="1600" dirty="0">
                <a:uFill>
                  <a:solidFill>
                    <a:srgbClr val="636362"/>
                  </a:solidFill>
                </a:uFill>
              </a:rPr>
              <a:t> 分发。减少源站压力，提升加载速度。</a:t>
            </a:r>
            <a:endParaRPr lang="en-US" altLang="zh-CN" sz="1600" dirty="0">
              <a:uFill>
                <a:solidFill>
                  <a:srgbClr val="636362"/>
                </a:solidFill>
              </a:uFill>
            </a:endParaRPr>
          </a:p>
        </p:txBody>
      </p:sp>
      <p:pic>
        <p:nvPicPr>
          <p:cNvPr id="22" name="图片 21"/>
          <p:cNvPicPr>
            <a:picLocks noChangeAspect="1"/>
          </p:cNvPicPr>
          <p:nvPr/>
        </p:nvPicPr>
        <p:blipFill>
          <a:blip r:embed="rId1"/>
          <a:stretch>
            <a:fillRect/>
          </a:stretch>
        </p:blipFill>
        <p:spPr>
          <a:xfrm>
            <a:off x="2333336" y="1181641"/>
            <a:ext cx="4582108" cy="3205341"/>
          </a:xfrm>
          <a:prstGeom prst="rect">
            <a:avLst/>
          </a:prstGeom>
        </p:spPr>
      </p:pic>
      <p:pic>
        <p:nvPicPr>
          <p:cNvPr id="5" name="图片 4"/>
          <p:cNvPicPr>
            <a:picLocks noChangeAspect="1"/>
          </p:cNvPicPr>
          <p:nvPr/>
        </p:nvPicPr>
        <p:blipFill>
          <a:blip r:embed="rId2"/>
          <a:stretch>
            <a:fillRect/>
          </a:stretch>
        </p:blipFill>
        <p:spPr>
          <a:xfrm>
            <a:off x="7558391" y="1181641"/>
            <a:ext cx="4377198" cy="5561782"/>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p:nvPr/>
        </p:nvSpPr>
        <p:spPr>
          <a:xfrm>
            <a:off x="361280" y="-131069"/>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solidFill>
                  <a:schemeClr val="bg1"/>
                </a:solidFill>
                <a:latin typeface="Clarity City" pitchFamily="2" charset="77"/>
                <a:cs typeface="Arial" panose="020B0604020202020204" pitchFamily="34" charset="0"/>
              </a:rPr>
              <a:t>Exciting Updates</a:t>
            </a:r>
            <a:endParaRPr lang="en-US" sz="4000" b="1" dirty="0">
              <a:solidFill>
                <a:schemeClr val="bg1"/>
              </a:solidFill>
              <a:latin typeface="Clarity City" pitchFamily="2" charset="77"/>
              <a:cs typeface="Arial" panose="020B0604020202020204" pitchFamily="34" charset="0"/>
            </a:endParaRPr>
          </a:p>
        </p:txBody>
      </p:sp>
      <p:sp>
        <p:nvSpPr>
          <p:cNvPr id="2" name="此处为内容页标题 / 副标题"/>
          <p:cNvSpPr txBox="1"/>
          <p:nvPr/>
        </p:nvSpPr>
        <p:spPr>
          <a:xfrm>
            <a:off x="433199" y="2522747"/>
            <a:ext cx="3536917" cy="369332"/>
          </a:xfrm>
          <a:prstGeom prst="rect">
            <a:avLst/>
          </a:prstGeom>
        </p:spPr>
        <p:txBody>
          <a:bodyPr wrap="square" lIns="0" tIns="0" rIns="0" bIns="0">
            <a:spAutoFit/>
          </a:bodyPr>
          <a:lstStyle/>
          <a:p>
            <a:pPr defTabSz="342900">
              <a:buClr>
                <a:srgbClr val="636362"/>
              </a:buClr>
              <a:defRPr sz="4000" b="1">
                <a:solidFill>
                  <a:srgbClr val="00ACFF"/>
                </a:solidFill>
                <a:uFill>
                  <a:solidFill>
                    <a:srgbClr val="636362"/>
                  </a:solidFill>
                </a:uFill>
                <a:latin typeface="Alibaba PuHuiTi B"/>
                <a:ea typeface="Alibaba PuHuiTi B"/>
                <a:cs typeface="Alibaba PuHuiTi B"/>
                <a:sym typeface="Alibaba PuHuiTi"/>
              </a:defRPr>
            </a:pPr>
            <a:r>
              <a:rPr lang="en-US" altLang="zh-CN" sz="2400" dirty="0">
                <a:solidFill>
                  <a:srgbClr val="212121"/>
                </a:solidFill>
                <a:uFill>
                  <a:solidFill>
                    <a:srgbClr val="F5F5F5"/>
                  </a:solidFill>
                </a:uFill>
              </a:rPr>
              <a:t>AI inference</a:t>
            </a:r>
            <a:endParaRPr sz="2400" dirty="0">
              <a:solidFill>
                <a:srgbClr val="53585F"/>
              </a:solidFill>
              <a:uFill>
                <a:solidFill>
                  <a:srgbClr val="F5F5F5"/>
                </a:solidFill>
              </a:uFill>
            </a:endParaRPr>
          </a:p>
        </p:txBody>
      </p:sp>
      <p:sp>
        <p:nvSpPr>
          <p:cNvPr id="3" name="线条"/>
          <p:cNvSpPr/>
          <p:nvPr/>
        </p:nvSpPr>
        <p:spPr>
          <a:xfrm>
            <a:off x="447313" y="2991642"/>
            <a:ext cx="289174" cy="0"/>
          </a:xfrm>
          <a:prstGeom prst="line">
            <a:avLst/>
          </a:prstGeom>
          <a:ln w="34290">
            <a:solidFill>
              <a:schemeClr val="accent1">
                <a:satOff val="-3343"/>
                <a:lumOff val="26614"/>
              </a:schemeClr>
            </a:solidFill>
            <a:miter lim="400000"/>
          </a:ln>
        </p:spPr>
        <p:txBody>
          <a:bodyPr lIns="19050" tIns="19050" rIns="19050" bIns="19050" anchor="ctr"/>
          <a:lstStyle/>
          <a:p>
            <a:pPr>
              <a:defRPr sz="3200"/>
            </a:pPr>
            <a:endParaRPr sz="1200"/>
          </a:p>
        </p:txBody>
      </p:sp>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097455" y="1782652"/>
            <a:ext cx="6635631" cy="4222674"/>
          </a:xfrm>
          <a:prstGeom prst="rect">
            <a:avLst/>
          </a:prstGeom>
        </p:spPr>
      </p:pic>
      <p:sp>
        <p:nvSpPr>
          <p:cNvPr id="9" name="普惠体常规体26pt，正文内容正文内容正文内容正文内容正文内容正文内容正文内容正文内容正文内容正文内容正文内容正文内容。…"/>
          <p:cNvSpPr txBox="1"/>
          <p:nvPr/>
        </p:nvSpPr>
        <p:spPr>
          <a:xfrm>
            <a:off x="433199" y="3212957"/>
            <a:ext cx="4046334" cy="1884940"/>
          </a:xfrm>
          <a:prstGeom prst="rect">
            <a:avLst/>
          </a:prstGeom>
        </p:spPr>
        <p:txBody>
          <a:bodyPr wrap="square" lIns="0" tIns="0" rIns="0" bIns="0">
            <a:spAutoFit/>
          </a:bodyPr>
          <a:lstStyle/>
          <a:p>
            <a:pPr algn="just" defTabSz="342900">
              <a:lnSpc>
                <a:spcPct val="120000"/>
              </a:lnSpc>
              <a:spcBef>
                <a:spcPts val="450"/>
              </a:spcBef>
              <a:buClr>
                <a:srgbClr val="6C6C6C"/>
              </a:buClr>
              <a:defRPr sz="2600">
                <a:solidFill>
                  <a:srgbClr val="545352"/>
                </a:solidFill>
                <a:uFill>
                  <a:solidFill>
                    <a:srgbClr val="000000"/>
                  </a:solidFill>
                </a:uFill>
                <a:latin typeface="Alibaba PuHuiTi R"/>
                <a:ea typeface="Alibaba PuHuiTi R"/>
                <a:cs typeface="Alibaba PuHuiTi R"/>
                <a:sym typeface="Alibaba PuHuiTi"/>
              </a:defRPr>
            </a:pPr>
            <a:r>
              <a:rPr lang="en-US" altLang="zh-CN" sz="1600" b="1" dirty="0">
                <a:solidFill>
                  <a:schemeClr val="tx1">
                    <a:lumMod val="95000"/>
                    <a:lumOff val="5000"/>
                  </a:schemeClr>
                </a:solidFill>
                <a:effectLst/>
                <a:latin typeface="Alibaba PuHuiTi B" pitchFamily="18" charset="-122"/>
                <a:ea typeface="Alibaba PuHuiTi B" pitchFamily="18" charset="-122"/>
                <a:cs typeface="Alibaba PuHuiTi B" pitchFamily="18" charset="-122"/>
              </a:rPr>
              <a:t>P2P </a:t>
            </a:r>
            <a:r>
              <a:rPr lang="zh-CN" altLang="en-US" sz="1600" b="1" dirty="0">
                <a:solidFill>
                  <a:schemeClr val="tx1">
                    <a:lumMod val="95000"/>
                    <a:lumOff val="5000"/>
                  </a:schemeClr>
                </a:solidFill>
                <a:effectLst/>
                <a:latin typeface="Alibaba PuHuiTi B" pitchFamily="18" charset="-122"/>
                <a:ea typeface="Alibaba PuHuiTi B" pitchFamily="18" charset="-122"/>
                <a:cs typeface="Alibaba PuHuiTi B" pitchFamily="18" charset="-122"/>
              </a:rPr>
              <a:t>分发</a:t>
            </a:r>
            <a:r>
              <a:rPr lang="en-US" altLang="zh-CN" sz="1600" b="1" dirty="0">
                <a:solidFill>
                  <a:schemeClr val="tx1">
                    <a:lumMod val="95000"/>
                    <a:lumOff val="5000"/>
                  </a:schemeClr>
                </a:solidFill>
                <a:effectLst/>
                <a:latin typeface="Alibaba PuHuiTi B" pitchFamily="18" charset="-122"/>
                <a:ea typeface="Alibaba PuHuiTi B" pitchFamily="18" charset="-122"/>
                <a:cs typeface="Alibaba PuHuiTi B" pitchFamily="18" charset="-122"/>
              </a:rPr>
              <a:t>: </a:t>
            </a:r>
            <a:r>
              <a:rPr lang="zh-CN" altLang="en-US" sz="1600" dirty="0">
                <a:effectLst/>
              </a:rPr>
              <a:t>使用</a:t>
            </a:r>
            <a:r>
              <a:rPr lang="en-US" altLang="zh-CN" sz="1600" dirty="0">
                <a:effectLst/>
              </a:rPr>
              <a:t> </a:t>
            </a:r>
            <a:r>
              <a:rPr lang="en-GB" altLang="zh-CN" sz="1600" dirty="0">
                <a:effectLst/>
              </a:rPr>
              <a:t>P2P </a:t>
            </a:r>
            <a:r>
              <a:rPr lang="zh-CN" altLang="en-GB" sz="1600" dirty="0">
                <a:effectLst/>
              </a:rPr>
              <a:t>技术</a:t>
            </a:r>
            <a:r>
              <a:rPr lang="zh-CN" altLang="en-US" sz="1600" dirty="0">
                <a:effectLst/>
              </a:rPr>
              <a:t>利用节点闲置带宽，</a:t>
            </a:r>
            <a:r>
              <a:rPr lang="zh-CN" altLang="en-US" sz="1600" b="1" i="1" dirty="0">
                <a:solidFill>
                  <a:schemeClr val="tx1"/>
                </a:solidFill>
                <a:effectLst/>
                <a:latin typeface="Alibaba PuHuiTi B" pitchFamily="18" charset="-122"/>
                <a:ea typeface="Alibaba PuHuiTi B" pitchFamily="18" charset="-122"/>
                <a:cs typeface="Alibaba PuHuiTi B" pitchFamily="18" charset="-122"/>
              </a:rPr>
              <a:t>降低源站压力</a:t>
            </a:r>
            <a:r>
              <a:rPr lang="zh-CN" altLang="en-US" sz="1600" dirty="0">
                <a:effectLst/>
              </a:rPr>
              <a:t>，降低网络延迟。</a:t>
            </a:r>
            <a:endParaRPr lang="en-US" altLang="zh-CN" sz="1600" dirty="0">
              <a:effectLst/>
            </a:endParaRPr>
          </a:p>
          <a:p>
            <a:pPr algn="just" defTabSz="342900">
              <a:lnSpc>
                <a:spcPct val="120000"/>
              </a:lnSpc>
              <a:spcBef>
                <a:spcPts val="450"/>
              </a:spcBef>
              <a:buClr>
                <a:srgbClr val="6C6C6C"/>
              </a:buClr>
              <a:defRPr sz="2600">
                <a:solidFill>
                  <a:srgbClr val="545352"/>
                </a:solidFill>
                <a:uFill>
                  <a:solidFill>
                    <a:srgbClr val="000000"/>
                  </a:solidFill>
                </a:uFill>
                <a:latin typeface="Alibaba PuHuiTi R"/>
                <a:ea typeface="Alibaba PuHuiTi R"/>
                <a:cs typeface="Alibaba PuHuiTi R"/>
                <a:sym typeface="Alibaba PuHuiTi"/>
              </a:defRPr>
            </a:pPr>
            <a:r>
              <a:rPr lang="zh-CN" altLang="en-US" sz="1600" dirty="0">
                <a:effectLst/>
              </a:rPr>
              <a:t>使用 </a:t>
            </a:r>
            <a:r>
              <a:rPr lang="en-GB" altLang="zh-CN" sz="1600" dirty="0">
                <a:effectLst/>
              </a:rPr>
              <a:t>Dragonfly </a:t>
            </a:r>
            <a:r>
              <a:rPr lang="zh-CN" altLang="en-US" sz="1600" dirty="0">
                <a:effectLst/>
              </a:rPr>
              <a:t>可以</a:t>
            </a:r>
            <a:r>
              <a:rPr lang="zh-CN" altLang="en-US" sz="1600" b="1" i="1" dirty="0">
                <a:solidFill>
                  <a:schemeClr val="tx1"/>
                </a:solidFill>
                <a:effectLst/>
                <a:latin typeface="Alibaba PuHuiTi B" pitchFamily="18" charset="-122"/>
                <a:ea typeface="Alibaba PuHuiTi B" pitchFamily="18" charset="-122"/>
                <a:cs typeface="Alibaba PuHuiTi B" pitchFamily="18" charset="-122"/>
              </a:rPr>
              <a:t>无侵入与社区推理框架集成</a:t>
            </a:r>
            <a:r>
              <a:rPr lang="zh-CN" altLang="en-US" sz="1600" dirty="0">
                <a:effectLst/>
              </a:rPr>
              <a:t>。</a:t>
            </a:r>
            <a:endParaRPr lang="en-US" altLang="zh-CN" sz="1600" dirty="0">
              <a:effectLst/>
            </a:endParaRPr>
          </a:p>
          <a:p>
            <a:pPr algn="just" defTabSz="342900">
              <a:lnSpc>
                <a:spcPct val="120000"/>
              </a:lnSpc>
              <a:spcBef>
                <a:spcPts val="450"/>
              </a:spcBef>
              <a:buClr>
                <a:srgbClr val="6C6C6C"/>
              </a:buClr>
              <a:defRPr sz="2600">
                <a:solidFill>
                  <a:srgbClr val="545352"/>
                </a:solidFill>
                <a:uFill>
                  <a:solidFill>
                    <a:srgbClr val="000000"/>
                  </a:solidFill>
                </a:uFill>
                <a:latin typeface="Alibaba PuHuiTi R"/>
                <a:ea typeface="Alibaba PuHuiTi R"/>
                <a:cs typeface="Alibaba PuHuiTi R"/>
                <a:sym typeface="Alibaba PuHuiTi"/>
              </a:defRPr>
            </a:pPr>
            <a:r>
              <a:rPr lang="zh-CN" altLang="en-US" sz="1600" dirty="0">
                <a:effectLst/>
              </a:rPr>
              <a:t>无法对模型进行压缩 </a:t>
            </a:r>
            <a:r>
              <a:rPr lang="en-US" altLang="zh-CN" sz="1600" dirty="0">
                <a:effectLst/>
              </a:rPr>
              <a:t>&amp; </a:t>
            </a:r>
            <a:r>
              <a:rPr lang="zh-CN" altLang="en-US" sz="1600" dirty="0">
                <a:effectLst/>
              </a:rPr>
              <a:t>去重。如果大模型采用按需格式，那么</a:t>
            </a:r>
            <a:r>
              <a:rPr lang="zh-CN" altLang="en-US" sz="1600" b="1" i="1" dirty="0">
                <a:solidFill>
                  <a:schemeClr val="tx1"/>
                </a:solidFill>
                <a:effectLst/>
                <a:latin typeface="Alibaba PuHuiTi B" pitchFamily="18" charset="-122"/>
                <a:ea typeface="Alibaba PuHuiTi B" pitchFamily="18" charset="-122"/>
                <a:cs typeface="Alibaba PuHuiTi B" pitchFamily="18" charset="-122"/>
              </a:rPr>
              <a:t>无法进行按需加载</a:t>
            </a:r>
            <a:r>
              <a:rPr lang="zh-CN" altLang="en-US" sz="1600" dirty="0">
                <a:effectLst/>
              </a:rPr>
              <a:t>。</a:t>
            </a:r>
            <a:endParaRPr lang="zh-CN" altLang="en-US" sz="1600" dirty="0">
              <a:effectLst/>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p:nvPr/>
        </p:nvSpPr>
        <p:spPr>
          <a:xfrm>
            <a:off x="361280" y="-131069"/>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solidFill>
                  <a:schemeClr val="bg1"/>
                </a:solidFill>
                <a:latin typeface="Clarity City" pitchFamily="2" charset="77"/>
                <a:cs typeface="Arial" panose="020B0604020202020204" pitchFamily="34" charset="0"/>
              </a:rPr>
              <a:t>Exciting Updates</a:t>
            </a:r>
            <a:endParaRPr lang="en-US" sz="4000" b="1" dirty="0">
              <a:solidFill>
                <a:schemeClr val="bg1"/>
              </a:solidFill>
              <a:latin typeface="Clarity City" pitchFamily="2" charset="77"/>
              <a:cs typeface="Arial" panose="020B0604020202020204" pitchFamily="34" charset="0"/>
            </a:endParaRPr>
          </a:p>
        </p:txBody>
      </p:sp>
      <p:sp>
        <p:nvSpPr>
          <p:cNvPr id="2" name="此处为内容页标题 / 副标题"/>
          <p:cNvSpPr txBox="1"/>
          <p:nvPr/>
        </p:nvSpPr>
        <p:spPr>
          <a:xfrm>
            <a:off x="361280" y="2533021"/>
            <a:ext cx="4037100" cy="369332"/>
          </a:xfrm>
          <a:prstGeom prst="rect">
            <a:avLst/>
          </a:prstGeom>
        </p:spPr>
        <p:txBody>
          <a:bodyPr wrap="square" lIns="0" tIns="0" rIns="0" bIns="0">
            <a:spAutoFit/>
          </a:bodyPr>
          <a:lstStyle/>
          <a:p>
            <a:pPr algn="l" defTabSz="342900">
              <a:buClr>
                <a:srgbClr val="636362"/>
              </a:buClr>
              <a:buFont typeface="Microsoft Sans Serif" panose="020B0604020202020204"/>
              <a:defRPr sz="4000" b="1">
                <a:solidFill>
                  <a:srgbClr val="00ACFF"/>
                </a:solidFill>
                <a:uFill>
                  <a:solidFill>
                    <a:srgbClr val="636362"/>
                  </a:solidFill>
                </a:uFill>
                <a:latin typeface="Alibaba PuHuiTi B"/>
                <a:ea typeface="Alibaba PuHuiTi B"/>
                <a:cs typeface="Alibaba PuHuiTi B"/>
                <a:sym typeface="Alibaba PuHuiTi"/>
              </a:defRPr>
            </a:pPr>
            <a:r>
              <a:rPr lang="en-US" altLang="zh-CN" sz="2400" dirty="0">
                <a:solidFill>
                  <a:srgbClr val="212121"/>
                </a:solidFill>
                <a:uFill>
                  <a:solidFill>
                    <a:srgbClr val="F5F5F5"/>
                  </a:solidFill>
                </a:uFill>
              </a:rPr>
              <a:t>AI inference</a:t>
            </a:r>
            <a:endParaRPr sz="2400" dirty="0">
              <a:solidFill>
                <a:srgbClr val="53585F"/>
              </a:solidFill>
              <a:uFill>
                <a:solidFill>
                  <a:srgbClr val="F5F5F5"/>
                </a:solidFill>
              </a:uFill>
            </a:endParaRPr>
          </a:p>
        </p:txBody>
      </p:sp>
      <p:sp>
        <p:nvSpPr>
          <p:cNvPr id="3" name="线条"/>
          <p:cNvSpPr/>
          <p:nvPr/>
        </p:nvSpPr>
        <p:spPr>
          <a:xfrm>
            <a:off x="375394" y="3001916"/>
            <a:ext cx="289174" cy="0"/>
          </a:xfrm>
          <a:prstGeom prst="line">
            <a:avLst/>
          </a:prstGeom>
          <a:ln w="34290">
            <a:solidFill>
              <a:schemeClr val="accent1">
                <a:satOff val="-3343"/>
                <a:lumOff val="26614"/>
              </a:schemeClr>
            </a:solidFill>
            <a:miter lim="400000"/>
          </a:ln>
        </p:spPr>
        <p:txBody>
          <a:bodyPr lIns="19050" tIns="19050" rIns="19050" bIns="19050" anchor="ctr"/>
          <a:lstStyle/>
          <a:p>
            <a:pPr>
              <a:defRPr sz="3200"/>
            </a:pPr>
            <a:endParaRPr sz="1200"/>
          </a:p>
        </p:txBody>
      </p:sp>
      <p:pic>
        <p:nvPicPr>
          <p:cNvPr id="6" name="图片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763863" y="1964021"/>
            <a:ext cx="7066857" cy="3964163"/>
          </a:xfrm>
          <a:prstGeom prst="rect">
            <a:avLst/>
          </a:prstGeom>
        </p:spPr>
      </p:pic>
      <p:sp>
        <p:nvSpPr>
          <p:cNvPr id="8" name="普惠体常规体26pt，正文内容正文内容正文内容正文内容正文内容正文内容正文内容正文内容正文内容正文内容正文内容正文内容。…"/>
          <p:cNvSpPr txBox="1"/>
          <p:nvPr/>
        </p:nvSpPr>
        <p:spPr>
          <a:xfrm>
            <a:off x="361280" y="3326258"/>
            <a:ext cx="3786796" cy="1884940"/>
          </a:xfrm>
          <a:prstGeom prst="rect">
            <a:avLst/>
          </a:prstGeom>
        </p:spPr>
        <p:txBody>
          <a:bodyPr wrap="square" lIns="0" tIns="0" rIns="0" bIns="0">
            <a:spAutoFit/>
          </a:bodyPr>
          <a:lstStyle/>
          <a:p>
            <a:pPr algn="just" defTabSz="342900">
              <a:lnSpc>
                <a:spcPct val="120000"/>
              </a:lnSpc>
              <a:spcBef>
                <a:spcPts val="450"/>
              </a:spcBef>
              <a:buClr>
                <a:srgbClr val="6C6C6C"/>
              </a:buClr>
              <a:defRPr sz="2600">
                <a:solidFill>
                  <a:srgbClr val="545352"/>
                </a:solidFill>
                <a:uFill>
                  <a:solidFill>
                    <a:srgbClr val="000000"/>
                  </a:solidFill>
                </a:uFill>
                <a:latin typeface="Alibaba PuHuiTi R"/>
                <a:ea typeface="Alibaba PuHuiTi R"/>
                <a:cs typeface="Alibaba PuHuiTi R"/>
                <a:sym typeface="Alibaba PuHuiTi"/>
              </a:defRPr>
            </a:pPr>
            <a:r>
              <a:rPr lang="zh-CN" altLang="en-US" sz="1600" b="1" dirty="0">
                <a:solidFill>
                  <a:schemeClr val="tx1">
                    <a:lumMod val="95000"/>
                    <a:lumOff val="5000"/>
                  </a:schemeClr>
                </a:solidFill>
                <a:effectLst/>
                <a:latin typeface="Alibaba PuHuiTi B" pitchFamily="18" charset="-122"/>
                <a:ea typeface="Alibaba PuHuiTi B" pitchFamily="18" charset="-122"/>
                <a:cs typeface="Alibaba PuHuiTi B" pitchFamily="18" charset="-122"/>
              </a:rPr>
              <a:t>模型文件系统</a:t>
            </a:r>
            <a:r>
              <a:rPr lang="en-US" altLang="zh-CN" sz="1600" b="1" dirty="0">
                <a:solidFill>
                  <a:schemeClr val="tx1">
                    <a:lumMod val="95000"/>
                    <a:lumOff val="5000"/>
                  </a:schemeClr>
                </a:solidFill>
                <a:effectLst/>
                <a:latin typeface="Alibaba PuHuiTi B" pitchFamily="18" charset="-122"/>
                <a:ea typeface="Alibaba PuHuiTi B" pitchFamily="18" charset="-122"/>
                <a:cs typeface="Alibaba PuHuiTi B" pitchFamily="18" charset="-122"/>
              </a:rPr>
              <a:t>: </a:t>
            </a:r>
            <a:r>
              <a:rPr lang="zh-CN" altLang="en-US" sz="1600" dirty="0">
                <a:effectLst/>
              </a:rPr>
              <a:t>使用</a:t>
            </a:r>
            <a:r>
              <a:rPr lang="en-US" altLang="zh-CN" sz="1600" dirty="0">
                <a:effectLst/>
              </a:rPr>
              <a:t> </a:t>
            </a:r>
            <a:r>
              <a:rPr lang="en-GB" altLang="zh-CN" sz="1600" dirty="0">
                <a:effectLst/>
              </a:rPr>
              <a:t>P2P </a:t>
            </a:r>
            <a:r>
              <a:rPr lang="zh-CN" altLang="en-GB" sz="1600" dirty="0">
                <a:effectLst/>
              </a:rPr>
              <a:t>技术</a:t>
            </a:r>
            <a:r>
              <a:rPr lang="zh-CN" altLang="en-US" sz="1600" dirty="0">
                <a:effectLst/>
              </a:rPr>
              <a:t>利用节点闲置带宽，</a:t>
            </a:r>
            <a:r>
              <a:rPr lang="zh-CN" altLang="en-US" sz="1600" b="1" i="1" dirty="0">
                <a:solidFill>
                  <a:schemeClr val="tx1"/>
                </a:solidFill>
                <a:effectLst/>
                <a:latin typeface="Alibaba PuHuiTi B" pitchFamily="18" charset="-122"/>
                <a:ea typeface="Alibaba PuHuiTi B" pitchFamily="18" charset="-122"/>
                <a:cs typeface="Alibaba PuHuiTi B" pitchFamily="18" charset="-122"/>
              </a:rPr>
              <a:t>降低源站压力</a:t>
            </a:r>
            <a:r>
              <a:rPr lang="zh-CN" altLang="en-US" sz="1600" dirty="0">
                <a:effectLst/>
              </a:rPr>
              <a:t>，降低网络延迟。</a:t>
            </a:r>
            <a:endParaRPr lang="en-US" altLang="zh-CN" sz="1600" dirty="0">
              <a:effectLst/>
            </a:endParaRPr>
          </a:p>
          <a:p>
            <a:pPr algn="just" defTabSz="342900">
              <a:lnSpc>
                <a:spcPct val="120000"/>
              </a:lnSpc>
              <a:spcBef>
                <a:spcPts val="450"/>
              </a:spcBef>
              <a:buClr>
                <a:srgbClr val="6C6C6C"/>
              </a:buClr>
              <a:defRPr sz="2600">
                <a:solidFill>
                  <a:srgbClr val="545352"/>
                </a:solidFill>
                <a:uFill>
                  <a:solidFill>
                    <a:srgbClr val="000000"/>
                  </a:solidFill>
                </a:uFill>
                <a:latin typeface="Alibaba PuHuiTi R"/>
                <a:ea typeface="Alibaba PuHuiTi R"/>
                <a:cs typeface="Alibaba PuHuiTi R"/>
                <a:sym typeface="Alibaba PuHuiTi"/>
              </a:defRPr>
            </a:pPr>
            <a:r>
              <a:rPr lang="zh-CN" altLang="en-US" sz="1600" b="1" i="1" dirty="0">
                <a:solidFill>
                  <a:schemeClr val="tx1"/>
                </a:solidFill>
                <a:effectLst/>
                <a:latin typeface="Alibaba PuHuiTi B" pitchFamily="18" charset="-122"/>
                <a:ea typeface="Alibaba PuHuiTi B" pitchFamily="18" charset="-122"/>
                <a:cs typeface="Alibaba PuHuiTi B" pitchFamily="18" charset="-122"/>
              </a:rPr>
              <a:t>去重</a:t>
            </a:r>
            <a:r>
              <a:rPr lang="en-US" altLang="zh-CN" sz="1600" b="1" i="1" dirty="0">
                <a:solidFill>
                  <a:schemeClr val="tx1"/>
                </a:solidFill>
                <a:effectLst/>
                <a:latin typeface="Alibaba PuHuiTi B" pitchFamily="18" charset="-122"/>
                <a:ea typeface="Alibaba PuHuiTi B" pitchFamily="18" charset="-122"/>
                <a:cs typeface="Alibaba PuHuiTi B" pitchFamily="18" charset="-122"/>
              </a:rPr>
              <a:t> &amp; </a:t>
            </a:r>
            <a:r>
              <a:rPr lang="zh-CN" altLang="en-US" sz="1600" b="1" i="1" dirty="0">
                <a:solidFill>
                  <a:schemeClr val="tx1"/>
                </a:solidFill>
                <a:effectLst/>
                <a:latin typeface="Alibaba PuHuiTi B" pitchFamily="18" charset="-122"/>
                <a:ea typeface="Alibaba PuHuiTi B" pitchFamily="18" charset="-122"/>
                <a:cs typeface="Alibaba PuHuiTi B" pitchFamily="18" charset="-122"/>
              </a:rPr>
              <a:t>压缩</a:t>
            </a:r>
            <a:r>
              <a:rPr lang="en-US" altLang="zh-CN" sz="1600" b="1" i="1" dirty="0">
                <a:solidFill>
                  <a:schemeClr val="tx1"/>
                </a:solidFill>
                <a:effectLst/>
                <a:latin typeface="Alibaba PuHuiTi B" pitchFamily="18" charset="-122"/>
                <a:ea typeface="Alibaba PuHuiTi B" pitchFamily="18" charset="-122"/>
                <a:cs typeface="Alibaba PuHuiTi B" pitchFamily="18" charset="-122"/>
              </a:rPr>
              <a:t> </a:t>
            </a:r>
            <a:r>
              <a:rPr lang="zh-CN" altLang="en-US" sz="1600" dirty="0">
                <a:effectLst/>
              </a:rPr>
              <a:t>降低模型尺寸</a:t>
            </a:r>
            <a:r>
              <a:rPr lang="zh-CN" altLang="en-US" sz="1600" dirty="0"/>
              <a:t>，节省模型加载流量</a:t>
            </a:r>
            <a:r>
              <a:rPr lang="zh-CN" altLang="en-US" sz="1600" dirty="0">
                <a:effectLst/>
              </a:rPr>
              <a:t>。</a:t>
            </a:r>
            <a:endParaRPr lang="en-US" altLang="zh-CN" sz="1600" dirty="0">
              <a:effectLst/>
            </a:endParaRPr>
          </a:p>
          <a:p>
            <a:pPr algn="just" defTabSz="342900">
              <a:lnSpc>
                <a:spcPct val="120000"/>
              </a:lnSpc>
              <a:spcBef>
                <a:spcPts val="450"/>
              </a:spcBef>
              <a:buClr>
                <a:srgbClr val="6C6C6C"/>
              </a:buClr>
              <a:defRPr sz="2600">
                <a:solidFill>
                  <a:srgbClr val="545352"/>
                </a:solidFill>
                <a:uFill>
                  <a:solidFill>
                    <a:srgbClr val="000000"/>
                  </a:solidFill>
                </a:uFill>
                <a:latin typeface="Alibaba PuHuiTi R"/>
                <a:ea typeface="Alibaba PuHuiTi R"/>
                <a:cs typeface="Alibaba PuHuiTi R"/>
                <a:sym typeface="Alibaba PuHuiTi"/>
              </a:defRPr>
            </a:pPr>
            <a:r>
              <a:rPr lang="zh-CN" altLang="en-US" sz="1600" b="1" i="1" dirty="0">
                <a:solidFill>
                  <a:schemeClr val="tx1"/>
                </a:solidFill>
                <a:latin typeface="Alibaba PuHuiTi B" pitchFamily="18" charset="-122"/>
                <a:ea typeface="Alibaba PuHuiTi B" pitchFamily="18" charset="-122"/>
                <a:cs typeface="Alibaba PuHuiTi B" pitchFamily="18" charset="-122"/>
              </a:rPr>
              <a:t>按需加载</a:t>
            </a:r>
            <a:r>
              <a:rPr lang="en-US" altLang="zh-CN" sz="1600" b="1" i="1" dirty="0">
                <a:solidFill>
                  <a:schemeClr val="tx1"/>
                </a:solidFill>
                <a:latin typeface="Alibaba PuHuiTi B" pitchFamily="18" charset="-122"/>
                <a:ea typeface="Alibaba PuHuiTi B" pitchFamily="18" charset="-122"/>
                <a:cs typeface="Alibaba PuHuiTi B" pitchFamily="18" charset="-122"/>
              </a:rPr>
              <a:t> </a:t>
            </a:r>
            <a:r>
              <a:rPr lang="zh-CN" altLang="en-US" sz="1600" dirty="0"/>
              <a:t>能力，只加载推理所需的部分模型数据</a:t>
            </a:r>
            <a:r>
              <a:rPr lang="zh-CN" altLang="en-US" sz="1600" dirty="0">
                <a:effectLst/>
              </a:rPr>
              <a:t>。</a:t>
            </a:r>
            <a:endParaRPr lang="zh-CN" altLang="en-US" sz="1600" dirty="0">
              <a:effectLst/>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p:nvPr/>
        </p:nvSpPr>
        <p:spPr>
          <a:xfrm>
            <a:off x="361280" y="-131069"/>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solidFill>
                  <a:schemeClr val="bg1"/>
                </a:solidFill>
                <a:latin typeface="Clarity City" pitchFamily="2" charset="77"/>
                <a:cs typeface="Arial" panose="020B0604020202020204" pitchFamily="34" charset="0"/>
              </a:rPr>
              <a:t>Exciting Updates</a:t>
            </a:r>
            <a:endParaRPr lang="en-US" sz="4000" b="1" dirty="0">
              <a:solidFill>
                <a:schemeClr val="bg1"/>
              </a:solidFill>
              <a:latin typeface="Clarity City" pitchFamily="2" charset="77"/>
              <a:cs typeface="Arial" panose="020B0604020202020204" pitchFamily="34" charset="0"/>
            </a:endParaRPr>
          </a:p>
        </p:txBody>
      </p:sp>
      <p:sp>
        <p:nvSpPr>
          <p:cNvPr id="2" name="此处为内容页标题 / 副标题"/>
          <p:cNvSpPr txBox="1"/>
          <p:nvPr/>
        </p:nvSpPr>
        <p:spPr>
          <a:xfrm>
            <a:off x="361280" y="2286441"/>
            <a:ext cx="3786797" cy="369332"/>
          </a:xfrm>
          <a:prstGeom prst="rect">
            <a:avLst/>
          </a:prstGeom>
        </p:spPr>
        <p:txBody>
          <a:bodyPr wrap="square" lIns="0" tIns="0" rIns="0" bIns="0">
            <a:spAutoFit/>
          </a:bodyPr>
          <a:lstStyle/>
          <a:p>
            <a:pPr algn="l" defTabSz="342900">
              <a:buClr>
                <a:srgbClr val="636362"/>
              </a:buClr>
              <a:buFont typeface="Microsoft Sans Serif" panose="020B0604020202020204"/>
              <a:defRPr sz="4000" b="1">
                <a:solidFill>
                  <a:srgbClr val="00ACFF"/>
                </a:solidFill>
                <a:uFill>
                  <a:solidFill>
                    <a:srgbClr val="636362"/>
                  </a:solidFill>
                </a:uFill>
                <a:latin typeface="Alibaba PuHuiTi B"/>
                <a:ea typeface="Alibaba PuHuiTi B"/>
                <a:cs typeface="Alibaba PuHuiTi B"/>
                <a:sym typeface="Alibaba PuHuiTi"/>
              </a:defRPr>
            </a:pPr>
            <a:r>
              <a:rPr lang="en-US" altLang="zh-CN" sz="2400" dirty="0">
                <a:solidFill>
                  <a:srgbClr val="212121"/>
                </a:solidFill>
                <a:uFill>
                  <a:solidFill>
                    <a:srgbClr val="F5F5F5"/>
                  </a:solidFill>
                </a:uFill>
              </a:rPr>
              <a:t>AI inference</a:t>
            </a:r>
            <a:endParaRPr sz="2400" dirty="0">
              <a:solidFill>
                <a:srgbClr val="53585F"/>
              </a:solidFill>
              <a:uFill>
                <a:solidFill>
                  <a:srgbClr val="F5F5F5"/>
                </a:solidFill>
              </a:uFill>
            </a:endParaRPr>
          </a:p>
        </p:txBody>
      </p:sp>
      <p:sp>
        <p:nvSpPr>
          <p:cNvPr id="3" name="线条"/>
          <p:cNvSpPr/>
          <p:nvPr/>
        </p:nvSpPr>
        <p:spPr>
          <a:xfrm>
            <a:off x="375394" y="2755336"/>
            <a:ext cx="289174" cy="0"/>
          </a:xfrm>
          <a:prstGeom prst="line">
            <a:avLst/>
          </a:prstGeom>
          <a:ln w="34290">
            <a:solidFill>
              <a:schemeClr val="accent1">
                <a:satOff val="-3343"/>
                <a:lumOff val="26614"/>
              </a:schemeClr>
            </a:solidFill>
            <a:miter lim="400000"/>
          </a:ln>
        </p:spPr>
        <p:txBody>
          <a:bodyPr lIns="19050" tIns="19050" rIns="19050" bIns="19050" anchor="ctr"/>
          <a:lstStyle/>
          <a:p>
            <a:pPr>
              <a:defRPr sz="3200"/>
            </a:pPr>
            <a:endParaRPr sz="1200"/>
          </a:p>
        </p:txBody>
      </p:sp>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554137" y="1903964"/>
            <a:ext cx="7276583" cy="4085859"/>
          </a:xfrm>
          <a:prstGeom prst="rect">
            <a:avLst/>
          </a:prstGeom>
        </p:spPr>
      </p:pic>
      <p:sp>
        <p:nvSpPr>
          <p:cNvPr id="7" name="普惠体常规体26pt，正文内容正文内容正文内容正文内容正文内容正文内容正文内容正文内容正文内容正文内容正文内容正文内容。…"/>
          <p:cNvSpPr txBox="1"/>
          <p:nvPr/>
        </p:nvSpPr>
        <p:spPr>
          <a:xfrm>
            <a:off x="361280" y="3079678"/>
            <a:ext cx="3707286" cy="2244525"/>
          </a:xfrm>
          <a:prstGeom prst="rect">
            <a:avLst/>
          </a:prstGeom>
        </p:spPr>
        <p:txBody>
          <a:bodyPr wrap="square" lIns="0" tIns="0" rIns="0" bIns="0">
            <a:spAutoFit/>
          </a:bodyPr>
          <a:lstStyle/>
          <a:p>
            <a:pPr algn="just" defTabSz="342900">
              <a:lnSpc>
                <a:spcPct val="120000"/>
              </a:lnSpc>
              <a:spcBef>
                <a:spcPts val="450"/>
              </a:spcBef>
              <a:buClr>
                <a:srgbClr val="6C6C6C"/>
              </a:buClr>
              <a:defRPr sz="2600">
                <a:solidFill>
                  <a:srgbClr val="545352"/>
                </a:solidFill>
                <a:uFill>
                  <a:solidFill>
                    <a:srgbClr val="000000"/>
                  </a:solidFill>
                </a:uFill>
                <a:latin typeface="Alibaba PuHuiTi R"/>
                <a:ea typeface="Alibaba PuHuiTi R"/>
                <a:cs typeface="Alibaba PuHuiTi R"/>
                <a:sym typeface="Alibaba PuHuiTi"/>
              </a:defRPr>
            </a:pPr>
            <a:r>
              <a:rPr lang="zh-CN" altLang="en-US" sz="1600" b="1" dirty="0">
                <a:solidFill>
                  <a:schemeClr val="tx1">
                    <a:lumMod val="95000"/>
                    <a:lumOff val="5000"/>
                  </a:schemeClr>
                </a:solidFill>
                <a:effectLst/>
                <a:latin typeface="Alibaba PuHuiTi B" pitchFamily="18" charset="-122"/>
                <a:ea typeface="Alibaba PuHuiTi B" pitchFamily="18" charset="-122"/>
                <a:cs typeface="Alibaba PuHuiTi B" pitchFamily="18" charset="-122"/>
              </a:rPr>
              <a:t>模型镜像</a:t>
            </a:r>
            <a:r>
              <a:rPr lang="en-US" altLang="zh-CN" sz="1600" b="1" dirty="0">
                <a:solidFill>
                  <a:schemeClr val="tx1">
                    <a:lumMod val="95000"/>
                    <a:lumOff val="5000"/>
                  </a:schemeClr>
                </a:solidFill>
                <a:effectLst/>
                <a:latin typeface="Alibaba PuHuiTi B" pitchFamily="18" charset="-122"/>
                <a:ea typeface="Alibaba PuHuiTi B" pitchFamily="18" charset="-122"/>
                <a:cs typeface="Alibaba PuHuiTi B" pitchFamily="18" charset="-122"/>
              </a:rPr>
              <a:t>: </a:t>
            </a:r>
            <a:r>
              <a:rPr lang="zh-CN" altLang="en-US" sz="1600" dirty="0">
                <a:effectLst/>
              </a:rPr>
              <a:t>使用</a:t>
            </a:r>
            <a:r>
              <a:rPr lang="en-US" altLang="zh-CN" sz="1600" dirty="0">
                <a:effectLst/>
              </a:rPr>
              <a:t> </a:t>
            </a:r>
            <a:r>
              <a:rPr lang="en-GB" altLang="zh-CN" sz="1600" dirty="0">
                <a:effectLst/>
              </a:rPr>
              <a:t>P2P </a:t>
            </a:r>
            <a:r>
              <a:rPr lang="zh-CN" altLang="en-GB" sz="1600" dirty="0">
                <a:effectLst/>
              </a:rPr>
              <a:t>技术</a:t>
            </a:r>
            <a:r>
              <a:rPr lang="zh-CN" altLang="en-US" sz="1600" dirty="0">
                <a:effectLst/>
              </a:rPr>
              <a:t>利用节点闲置带宽，</a:t>
            </a:r>
            <a:r>
              <a:rPr lang="zh-CN" altLang="en-US" sz="1600" b="1" i="1" dirty="0">
                <a:solidFill>
                  <a:schemeClr val="tx1"/>
                </a:solidFill>
                <a:effectLst/>
                <a:latin typeface="Alibaba PuHuiTi B" pitchFamily="18" charset="-122"/>
                <a:ea typeface="Alibaba PuHuiTi B" pitchFamily="18" charset="-122"/>
                <a:cs typeface="Alibaba PuHuiTi B" pitchFamily="18" charset="-122"/>
              </a:rPr>
              <a:t>降低源站压力</a:t>
            </a:r>
            <a:r>
              <a:rPr lang="zh-CN" altLang="en-US" sz="1600" dirty="0">
                <a:effectLst/>
              </a:rPr>
              <a:t>，降低网络延迟。</a:t>
            </a:r>
            <a:endParaRPr lang="en-US" altLang="zh-CN" sz="1600" dirty="0">
              <a:effectLst/>
            </a:endParaRPr>
          </a:p>
          <a:p>
            <a:pPr algn="just" defTabSz="342900">
              <a:lnSpc>
                <a:spcPct val="120000"/>
              </a:lnSpc>
              <a:spcBef>
                <a:spcPts val="450"/>
              </a:spcBef>
              <a:buClr>
                <a:srgbClr val="6C6C6C"/>
              </a:buClr>
              <a:defRPr sz="2600">
                <a:solidFill>
                  <a:srgbClr val="545352"/>
                </a:solidFill>
                <a:uFill>
                  <a:solidFill>
                    <a:srgbClr val="000000"/>
                  </a:solidFill>
                </a:uFill>
                <a:latin typeface="Alibaba PuHuiTi R"/>
                <a:ea typeface="Alibaba PuHuiTi R"/>
                <a:cs typeface="Alibaba PuHuiTi R"/>
                <a:sym typeface="Alibaba PuHuiTi"/>
              </a:defRPr>
            </a:pPr>
            <a:r>
              <a:rPr lang="zh-CN" altLang="en-US" sz="1600" b="1" i="1" dirty="0">
                <a:solidFill>
                  <a:schemeClr val="tx1"/>
                </a:solidFill>
                <a:effectLst/>
                <a:latin typeface="Alibaba PuHuiTi B" pitchFamily="18" charset="-122"/>
                <a:ea typeface="Alibaba PuHuiTi B" pitchFamily="18" charset="-122"/>
                <a:cs typeface="Alibaba PuHuiTi B" pitchFamily="18" charset="-122"/>
              </a:rPr>
              <a:t>去重</a:t>
            </a:r>
            <a:r>
              <a:rPr lang="en-US" altLang="zh-CN" sz="1600" b="1" i="1" dirty="0">
                <a:solidFill>
                  <a:schemeClr val="tx1"/>
                </a:solidFill>
                <a:effectLst/>
                <a:latin typeface="Alibaba PuHuiTi B" pitchFamily="18" charset="-122"/>
                <a:ea typeface="Alibaba PuHuiTi B" pitchFamily="18" charset="-122"/>
                <a:cs typeface="Alibaba PuHuiTi B" pitchFamily="18" charset="-122"/>
              </a:rPr>
              <a:t> &amp; </a:t>
            </a:r>
            <a:r>
              <a:rPr lang="zh-CN" altLang="en-US" sz="1600" b="1" i="1" dirty="0">
                <a:solidFill>
                  <a:schemeClr val="tx1"/>
                </a:solidFill>
                <a:effectLst/>
                <a:latin typeface="Alibaba PuHuiTi B" pitchFamily="18" charset="-122"/>
                <a:ea typeface="Alibaba PuHuiTi B" pitchFamily="18" charset="-122"/>
                <a:cs typeface="Alibaba PuHuiTi B" pitchFamily="18" charset="-122"/>
              </a:rPr>
              <a:t>压缩</a:t>
            </a:r>
            <a:r>
              <a:rPr lang="en-US" altLang="zh-CN" sz="1600" b="1" i="1" dirty="0">
                <a:solidFill>
                  <a:schemeClr val="tx1"/>
                </a:solidFill>
                <a:effectLst/>
                <a:latin typeface="Alibaba PuHuiTi B" pitchFamily="18" charset="-122"/>
                <a:ea typeface="Alibaba PuHuiTi B" pitchFamily="18" charset="-122"/>
                <a:cs typeface="Alibaba PuHuiTi B" pitchFamily="18" charset="-122"/>
              </a:rPr>
              <a:t> </a:t>
            </a:r>
            <a:r>
              <a:rPr lang="zh-CN" altLang="en-US" sz="1600" dirty="0">
                <a:effectLst/>
              </a:rPr>
              <a:t>降低模型尺寸</a:t>
            </a:r>
            <a:r>
              <a:rPr lang="zh-CN" altLang="en-US" sz="1600" dirty="0"/>
              <a:t>，节省模型加载流量</a:t>
            </a:r>
            <a:r>
              <a:rPr lang="zh-CN" altLang="en-US" sz="1600" dirty="0">
                <a:effectLst/>
              </a:rPr>
              <a:t>。</a:t>
            </a:r>
            <a:endParaRPr lang="en-US" altLang="zh-CN" sz="1600" dirty="0">
              <a:effectLst/>
            </a:endParaRPr>
          </a:p>
          <a:p>
            <a:pPr algn="just" defTabSz="342900">
              <a:lnSpc>
                <a:spcPct val="120000"/>
              </a:lnSpc>
              <a:spcBef>
                <a:spcPts val="450"/>
              </a:spcBef>
              <a:buClr>
                <a:srgbClr val="6C6C6C"/>
              </a:buClr>
              <a:defRPr sz="2600">
                <a:solidFill>
                  <a:srgbClr val="545352"/>
                </a:solidFill>
                <a:uFill>
                  <a:solidFill>
                    <a:srgbClr val="000000"/>
                  </a:solidFill>
                </a:uFill>
                <a:latin typeface="Alibaba PuHuiTi R"/>
                <a:ea typeface="Alibaba PuHuiTi R"/>
                <a:cs typeface="Alibaba PuHuiTi R"/>
                <a:sym typeface="Alibaba PuHuiTi"/>
              </a:defRPr>
            </a:pPr>
            <a:r>
              <a:rPr lang="zh-CN" altLang="en-US" sz="1600" b="1" i="1" dirty="0">
                <a:solidFill>
                  <a:schemeClr val="tx1"/>
                </a:solidFill>
                <a:latin typeface="Alibaba PuHuiTi B" pitchFamily="18" charset="-122"/>
                <a:ea typeface="Alibaba PuHuiTi B" pitchFamily="18" charset="-122"/>
                <a:cs typeface="Alibaba PuHuiTi B" pitchFamily="18" charset="-122"/>
              </a:rPr>
              <a:t>按需加载</a:t>
            </a:r>
            <a:r>
              <a:rPr lang="en-US" altLang="zh-CN" sz="1600" b="1" i="1" dirty="0">
                <a:solidFill>
                  <a:schemeClr val="tx1"/>
                </a:solidFill>
                <a:latin typeface="Alibaba PuHuiTi B" pitchFamily="18" charset="-122"/>
                <a:ea typeface="Alibaba PuHuiTi B" pitchFamily="18" charset="-122"/>
                <a:cs typeface="Alibaba PuHuiTi B" pitchFamily="18" charset="-122"/>
              </a:rPr>
              <a:t> </a:t>
            </a:r>
            <a:r>
              <a:rPr lang="zh-CN" altLang="en-US" sz="1600" dirty="0"/>
              <a:t>能力，只加载推理所需的部分模型数据</a:t>
            </a:r>
            <a:r>
              <a:rPr lang="zh-CN" altLang="en-US" sz="1600" dirty="0">
                <a:effectLst/>
              </a:rPr>
              <a:t>。</a:t>
            </a:r>
            <a:endParaRPr lang="zh-CN" altLang="en-US" sz="1600" dirty="0">
              <a:effectLst/>
            </a:endParaRPr>
          </a:p>
          <a:p>
            <a:pPr algn="just" defTabSz="342900">
              <a:lnSpc>
                <a:spcPct val="120000"/>
              </a:lnSpc>
              <a:spcBef>
                <a:spcPts val="450"/>
              </a:spcBef>
              <a:buClr>
                <a:srgbClr val="6C6C6C"/>
              </a:buClr>
              <a:defRPr sz="2600">
                <a:solidFill>
                  <a:srgbClr val="545352"/>
                </a:solidFill>
                <a:uFill>
                  <a:solidFill>
                    <a:srgbClr val="000000"/>
                  </a:solidFill>
                </a:uFill>
                <a:latin typeface="Alibaba PuHuiTi R"/>
                <a:ea typeface="Alibaba PuHuiTi R"/>
                <a:cs typeface="Alibaba PuHuiTi R"/>
                <a:sym typeface="Alibaba PuHuiTi"/>
              </a:defRPr>
            </a:pPr>
            <a:r>
              <a:rPr lang="zh-CN" altLang="en-US" sz="1600" dirty="0"/>
              <a:t>镜像</a:t>
            </a:r>
            <a:r>
              <a:rPr lang="zh-CN" altLang="en-US" sz="1600" b="1" i="1" dirty="0">
                <a:solidFill>
                  <a:schemeClr val="tx1"/>
                </a:solidFill>
                <a:latin typeface="Alibaba PuHuiTi B" pitchFamily="18" charset="-122"/>
                <a:ea typeface="Alibaba PuHuiTi B" pitchFamily="18" charset="-122"/>
                <a:cs typeface="Alibaba PuHuiTi B" pitchFamily="18" charset="-122"/>
              </a:rPr>
              <a:t>构建速度</a:t>
            </a:r>
            <a:r>
              <a:rPr lang="en-US" altLang="zh-CN" sz="1600" b="1" i="1" dirty="0">
                <a:solidFill>
                  <a:schemeClr val="tx1"/>
                </a:solidFill>
                <a:latin typeface="Alibaba PuHuiTi B" pitchFamily="18" charset="-122"/>
                <a:ea typeface="Alibaba PuHuiTi B" pitchFamily="18" charset="-122"/>
                <a:cs typeface="Alibaba PuHuiTi B" pitchFamily="18" charset="-122"/>
              </a:rPr>
              <a:t> </a:t>
            </a:r>
            <a:r>
              <a:rPr lang="zh-CN" altLang="en-US" sz="1600" dirty="0"/>
              <a:t>优于其他镜像压缩格式。</a:t>
            </a:r>
            <a:endParaRPr lang="zh-CN" altLang="en-US" sz="1600" dirty="0">
              <a:effectLst/>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p:nvPr/>
        </p:nvSpPr>
        <p:spPr>
          <a:xfrm>
            <a:off x="361280" y="-131069"/>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solidFill>
                  <a:schemeClr val="bg1"/>
                </a:solidFill>
                <a:latin typeface="Clarity City" pitchFamily="2" charset="77"/>
                <a:cs typeface="Arial" panose="020B0604020202020204" pitchFamily="34" charset="0"/>
              </a:rPr>
              <a:t>Exciting Updates</a:t>
            </a:r>
            <a:endParaRPr lang="en-US" sz="4000" b="1" dirty="0">
              <a:solidFill>
                <a:schemeClr val="bg1"/>
              </a:solidFill>
              <a:latin typeface="Clarity City" pitchFamily="2" charset="77"/>
              <a:cs typeface="Arial" panose="020B0604020202020204" pitchFamily="34" charset="0"/>
            </a:endParaRPr>
          </a:p>
        </p:txBody>
      </p:sp>
      <p:pic>
        <p:nvPicPr>
          <p:cNvPr id="6" name="图片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26169" y="2103069"/>
            <a:ext cx="10865296" cy="3671008"/>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p:nvPr/>
        </p:nvSpPr>
        <p:spPr>
          <a:xfrm>
            <a:off x="361280" y="-131069"/>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solidFill>
                  <a:schemeClr val="bg1"/>
                </a:solidFill>
                <a:latin typeface="Clarity City" pitchFamily="2" charset="77"/>
                <a:cs typeface="Arial" panose="020B0604020202020204" pitchFamily="34" charset="0"/>
              </a:rPr>
              <a:t>Exciting Updates</a:t>
            </a:r>
            <a:endParaRPr lang="en-US" sz="4000" b="1" dirty="0">
              <a:solidFill>
                <a:schemeClr val="bg1"/>
              </a:solidFill>
              <a:latin typeface="Clarity City" pitchFamily="2" charset="77"/>
              <a:cs typeface="Arial" panose="020B0604020202020204" pitchFamily="34" charset="0"/>
            </a:endParaRPr>
          </a:p>
        </p:txBody>
      </p:sp>
      <p:pic>
        <p:nvPicPr>
          <p:cNvPr id="3" name="图形 2"/>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5321436" y="1063941"/>
            <a:ext cx="6166253" cy="5608502"/>
          </a:xfrm>
          <a:prstGeom prst="rect">
            <a:avLst/>
          </a:prstGeom>
        </p:spPr>
      </p:pic>
      <p:pic>
        <p:nvPicPr>
          <p:cNvPr id="7" name="图形 6"/>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77174" y="1757543"/>
            <a:ext cx="4686300" cy="4914900"/>
          </a:xfrm>
          <a:prstGeom prst="rect">
            <a:avLst/>
          </a:prstGeom>
        </p:spPr>
      </p:pic>
      <p:sp>
        <p:nvSpPr>
          <p:cNvPr id="8" name="此处为内容页标题 / 副标题"/>
          <p:cNvSpPr txBox="1"/>
          <p:nvPr/>
        </p:nvSpPr>
        <p:spPr>
          <a:xfrm>
            <a:off x="938454" y="1371211"/>
            <a:ext cx="4152760" cy="369332"/>
          </a:xfrm>
          <a:prstGeom prst="rect">
            <a:avLst/>
          </a:prstGeom>
        </p:spPr>
        <p:txBody>
          <a:bodyPr wrap="square" lIns="0" tIns="0" rIns="0" bIns="0">
            <a:spAutoFit/>
          </a:bodyPr>
          <a:lstStyle/>
          <a:p>
            <a:pPr algn="l" defTabSz="342900">
              <a:buClr>
                <a:srgbClr val="636362"/>
              </a:buClr>
              <a:buFont typeface="Microsoft Sans Serif" panose="020B0604020202020204"/>
              <a:defRPr sz="4000" b="1">
                <a:solidFill>
                  <a:srgbClr val="00ACFF"/>
                </a:solidFill>
                <a:uFill>
                  <a:solidFill>
                    <a:srgbClr val="636362"/>
                  </a:solidFill>
                </a:uFill>
                <a:latin typeface="Alibaba PuHuiTi B"/>
                <a:ea typeface="Alibaba PuHuiTi B"/>
                <a:cs typeface="Alibaba PuHuiTi B"/>
                <a:sym typeface="Alibaba PuHuiTi"/>
              </a:defRPr>
            </a:pPr>
            <a:r>
              <a:rPr lang="en-US" altLang="zh-CN" sz="2400" dirty="0">
                <a:solidFill>
                  <a:srgbClr val="212121"/>
                </a:solidFill>
                <a:uFill>
                  <a:solidFill>
                    <a:srgbClr val="F5F5F5"/>
                  </a:solidFill>
                </a:uFill>
              </a:rPr>
              <a:t>AI inference(</a:t>
            </a:r>
            <a:r>
              <a:rPr lang="en-US" altLang="zh-CN" sz="2400" dirty="0" err="1">
                <a:solidFill>
                  <a:srgbClr val="212121"/>
                </a:solidFill>
                <a:uFill>
                  <a:solidFill>
                    <a:srgbClr val="F5F5F5"/>
                  </a:solidFill>
                </a:uFill>
              </a:rPr>
              <a:t>TorchServe</a:t>
            </a:r>
            <a:r>
              <a:rPr lang="en-US" altLang="zh-CN" sz="2400" dirty="0">
                <a:solidFill>
                  <a:srgbClr val="212121"/>
                </a:solidFill>
                <a:uFill>
                  <a:solidFill>
                    <a:srgbClr val="F5F5F5"/>
                  </a:solidFill>
                </a:uFill>
              </a:rPr>
              <a:t>)</a:t>
            </a:r>
            <a:endParaRPr sz="2400" dirty="0">
              <a:solidFill>
                <a:srgbClr val="53585F"/>
              </a:solidFill>
              <a:uFill>
                <a:solidFill>
                  <a:srgbClr val="F5F5F5"/>
                </a:solidFill>
              </a:uFill>
            </a:endParaRPr>
          </a:p>
        </p:txBody>
      </p:sp>
      <p:sp>
        <p:nvSpPr>
          <p:cNvPr id="9" name="线条"/>
          <p:cNvSpPr/>
          <p:nvPr/>
        </p:nvSpPr>
        <p:spPr>
          <a:xfrm>
            <a:off x="938454" y="1772134"/>
            <a:ext cx="289174" cy="0"/>
          </a:xfrm>
          <a:prstGeom prst="line">
            <a:avLst/>
          </a:prstGeom>
          <a:ln w="34290">
            <a:solidFill>
              <a:schemeClr val="accent1">
                <a:satOff val="-3343"/>
                <a:lumOff val="26614"/>
              </a:schemeClr>
            </a:solidFill>
            <a:miter lim="400000"/>
          </a:ln>
        </p:spPr>
        <p:txBody>
          <a:bodyPr lIns="19050" tIns="19050" rIns="19050" bIns="19050" anchor="ctr"/>
          <a:lstStyle/>
          <a:p>
            <a:pPr>
              <a:defRPr sz="3200"/>
            </a:pPr>
            <a:endParaRPr sz="120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p:nvPr/>
        </p:nvSpPr>
        <p:spPr>
          <a:xfrm>
            <a:off x="361280" y="-131069"/>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solidFill>
                  <a:schemeClr val="bg1"/>
                </a:solidFill>
                <a:latin typeface="Clarity City" pitchFamily="2" charset="77"/>
                <a:cs typeface="Arial" panose="020B0604020202020204" pitchFamily="34" charset="0"/>
              </a:rPr>
              <a:t>Exciting Updates</a:t>
            </a:r>
            <a:endParaRPr lang="en-US" sz="4000" b="1" dirty="0">
              <a:solidFill>
                <a:schemeClr val="bg1"/>
              </a:solidFill>
              <a:latin typeface="Clarity City" pitchFamily="2" charset="77"/>
              <a:cs typeface="Arial" panose="020B0604020202020204" pitchFamily="34" charset="0"/>
            </a:endParaRPr>
          </a:p>
        </p:txBody>
      </p:sp>
      <p:sp>
        <p:nvSpPr>
          <p:cNvPr id="2" name="此处为内容页标题 / 副标题"/>
          <p:cNvSpPr txBox="1"/>
          <p:nvPr/>
        </p:nvSpPr>
        <p:spPr>
          <a:xfrm>
            <a:off x="1291670" y="2836549"/>
            <a:ext cx="2046562" cy="369332"/>
          </a:xfrm>
          <a:prstGeom prst="rect">
            <a:avLst/>
          </a:prstGeom>
        </p:spPr>
        <p:txBody>
          <a:bodyPr wrap="square" lIns="0" tIns="0" rIns="0" bIns="0">
            <a:spAutoFit/>
          </a:bodyPr>
          <a:lstStyle/>
          <a:p>
            <a:pPr algn="l" defTabSz="342900">
              <a:buClr>
                <a:srgbClr val="636362"/>
              </a:buClr>
              <a:buFont typeface="Microsoft Sans Serif" panose="020B0604020202020204"/>
              <a:defRPr sz="4000" b="1">
                <a:solidFill>
                  <a:srgbClr val="00ACFF"/>
                </a:solidFill>
                <a:uFill>
                  <a:solidFill>
                    <a:srgbClr val="636362"/>
                  </a:solidFill>
                </a:uFill>
                <a:latin typeface="Alibaba PuHuiTi B"/>
                <a:ea typeface="Alibaba PuHuiTi B"/>
                <a:cs typeface="Alibaba PuHuiTi B"/>
                <a:sym typeface="Alibaba PuHuiTi"/>
              </a:defRPr>
            </a:pPr>
            <a:r>
              <a:rPr lang="zh-CN" altLang="en-US" sz="2400" dirty="0">
                <a:solidFill>
                  <a:srgbClr val="212121"/>
                </a:solidFill>
                <a:uFill>
                  <a:solidFill>
                    <a:srgbClr val="F5F5F5"/>
                  </a:solidFill>
                </a:uFill>
              </a:rPr>
              <a:t>框架</a:t>
            </a:r>
            <a:endParaRPr sz="2400" dirty="0">
              <a:solidFill>
                <a:srgbClr val="53585F"/>
              </a:solidFill>
              <a:uFill>
                <a:solidFill>
                  <a:srgbClr val="F5F5F5"/>
                </a:solidFill>
              </a:uFill>
            </a:endParaRPr>
          </a:p>
        </p:txBody>
      </p:sp>
      <p:sp>
        <p:nvSpPr>
          <p:cNvPr id="3" name="线条"/>
          <p:cNvSpPr/>
          <p:nvPr/>
        </p:nvSpPr>
        <p:spPr>
          <a:xfrm>
            <a:off x="1302853" y="3210197"/>
            <a:ext cx="289174" cy="0"/>
          </a:xfrm>
          <a:prstGeom prst="line">
            <a:avLst/>
          </a:prstGeom>
          <a:ln w="34290">
            <a:solidFill>
              <a:schemeClr val="accent1">
                <a:satOff val="-3343"/>
                <a:lumOff val="26614"/>
              </a:schemeClr>
            </a:solidFill>
            <a:miter lim="400000"/>
          </a:ln>
        </p:spPr>
        <p:txBody>
          <a:bodyPr lIns="19050" tIns="19050" rIns="19050" bIns="19050" anchor="ctr"/>
          <a:lstStyle/>
          <a:p>
            <a:pPr>
              <a:defRPr sz="3200"/>
            </a:pPr>
            <a:endParaRPr sz="1200"/>
          </a:p>
        </p:txBody>
      </p:sp>
      <p:sp>
        <p:nvSpPr>
          <p:cNvPr id="5" name="普惠体常规体26pt，正文内容正文内容正文内容正文内容正文内容正文内容正文内容正文内容正文内容正文内容正文内容正文内容。…"/>
          <p:cNvSpPr txBox="1"/>
          <p:nvPr/>
        </p:nvSpPr>
        <p:spPr>
          <a:xfrm>
            <a:off x="1302852" y="3386230"/>
            <a:ext cx="4070761" cy="1525354"/>
          </a:xfrm>
          <a:prstGeom prst="rect">
            <a:avLst/>
          </a:prstGeom>
        </p:spPr>
        <p:txBody>
          <a:bodyPr wrap="square" lIns="0" tIns="0" rIns="0" bIns="0">
            <a:spAutoFit/>
          </a:bodyPr>
          <a:lstStyle/>
          <a:p>
            <a:pPr algn="just" defTabSz="342900">
              <a:lnSpc>
                <a:spcPct val="120000"/>
              </a:lnSpc>
              <a:spcBef>
                <a:spcPts val="450"/>
              </a:spcBef>
              <a:buClr>
                <a:srgbClr val="6C6C6C"/>
              </a:buClr>
              <a:defRPr sz="2600">
                <a:solidFill>
                  <a:srgbClr val="545352"/>
                </a:solidFill>
                <a:uFill>
                  <a:solidFill>
                    <a:srgbClr val="000000"/>
                  </a:solidFill>
                </a:uFill>
                <a:latin typeface="Alibaba PuHuiTi R"/>
                <a:ea typeface="Alibaba PuHuiTi R"/>
                <a:cs typeface="Alibaba PuHuiTi R"/>
                <a:sym typeface="Alibaba PuHuiTi"/>
              </a:defRPr>
            </a:pPr>
            <a:r>
              <a:rPr lang="zh-CN" altLang="en-US" sz="1600" dirty="0">
                <a:effectLst/>
              </a:rPr>
              <a:t>可以直接通过 </a:t>
            </a:r>
            <a:r>
              <a:rPr lang="en-US" altLang="zh-CN" sz="1600" dirty="0">
                <a:effectLst/>
              </a:rPr>
              <a:t>Dragonfly</a:t>
            </a:r>
            <a:r>
              <a:rPr lang="zh-CN" altLang="en-US" sz="1600" dirty="0">
                <a:effectLst/>
              </a:rPr>
              <a:t> </a:t>
            </a:r>
            <a:r>
              <a:rPr lang="en-US" altLang="zh-CN" sz="1600" dirty="0">
                <a:effectLst/>
              </a:rPr>
              <a:t>&amp;</a:t>
            </a:r>
            <a:r>
              <a:rPr lang="zh-CN" altLang="en-US" sz="1600" dirty="0">
                <a:effectLst/>
              </a:rPr>
              <a:t> </a:t>
            </a:r>
            <a:r>
              <a:rPr lang="en-US" altLang="zh-CN" sz="1600" dirty="0" err="1">
                <a:effectLst/>
              </a:rPr>
              <a:t>Nydus</a:t>
            </a:r>
            <a:r>
              <a:rPr lang="zh-CN" altLang="en-US" sz="1600" dirty="0">
                <a:effectLst/>
              </a:rPr>
              <a:t> 的</a:t>
            </a:r>
            <a:r>
              <a:rPr lang="zh-CN" altLang="en-US" sz="1600" b="1" i="1" dirty="0">
                <a:solidFill>
                  <a:schemeClr val="tx1"/>
                </a:solidFill>
                <a:effectLst/>
                <a:latin typeface="Alibaba PuHuiTi B" pitchFamily="18" charset="-122"/>
                <a:ea typeface="Alibaba PuHuiTi B" pitchFamily="18" charset="-122"/>
                <a:cs typeface="Alibaba PuHuiTi B" pitchFamily="18" charset="-122"/>
              </a:rPr>
              <a:t>镜像加速标准方案 </a:t>
            </a:r>
            <a:r>
              <a:rPr lang="zh-CN" altLang="en-US" sz="1600" dirty="0">
                <a:effectLst/>
              </a:rPr>
              <a:t>进行下载。</a:t>
            </a:r>
            <a:endParaRPr lang="zh-CN" altLang="en-US" sz="1600" dirty="0">
              <a:effectLst/>
            </a:endParaRPr>
          </a:p>
          <a:p>
            <a:pPr algn="just" defTabSz="342900">
              <a:lnSpc>
                <a:spcPct val="120000"/>
              </a:lnSpc>
              <a:spcBef>
                <a:spcPts val="450"/>
              </a:spcBef>
              <a:buClr>
                <a:srgbClr val="6C6C6C"/>
              </a:buClr>
              <a:defRPr sz="2600">
                <a:solidFill>
                  <a:srgbClr val="545352"/>
                </a:solidFill>
                <a:uFill>
                  <a:solidFill>
                    <a:srgbClr val="000000"/>
                  </a:solidFill>
                </a:uFill>
                <a:latin typeface="Alibaba PuHuiTi R"/>
                <a:ea typeface="Alibaba PuHuiTi R"/>
                <a:cs typeface="Alibaba PuHuiTi R"/>
                <a:sym typeface="Alibaba PuHuiTi"/>
              </a:defRPr>
            </a:pPr>
            <a:r>
              <a:rPr lang="zh-CN" altLang="en-US" sz="1600" dirty="0"/>
              <a:t>如果是</a:t>
            </a:r>
            <a:r>
              <a:rPr lang="zh-CN" altLang="en-US" sz="1600" b="1" i="1" dirty="0">
                <a:solidFill>
                  <a:schemeClr val="tx1"/>
                </a:solidFill>
                <a:latin typeface="Alibaba PuHuiTi B" pitchFamily="18" charset="-122"/>
                <a:ea typeface="Alibaba PuHuiTi B" pitchFamily="18" charset="-122"/>
                <a:cs typeface="Alibaba PuHuiTi B" pitchFamily="18" charset="-122"/>
              </a:rPr>
              <a:t>模型镜像 </a:t>
            </a:r>
            <a:r>
              <a:rPr lang="zh-CN" altLang="en-US" sz="1600" dirty="0"/>
              <a:t>场景，其实框架部分数据已经在构建模型镜像内了，直接进行加速镜像分发即可。</a:t>
            </a:r>
            <a:endParaRPr lang="en-US" altLang="zh-CN" sz="1600" dirty="0"/>
          </a:p>
        </p:txBody>
      </p:sp>
      <p:sp>
        <p:nvSpPr>
          <p:cNvPr id="7" name="此处为内容页标题 / 副标题"/>
          <p:cNvSpPr txBox="1"/>
          <p:nvPr/>
        </p:nvSpPr>
        <p:spPr>
          <a:xfrm>
            <a:off x="6491998" y="2877645"/>
            <a:ext cx="2046562" cy="369332"/>
          </a:xfrm>
          <a:prstGeom prst="rect">
            <a:avLst/>
          </a:prstGeom>
        </p:spPr>
        <p:txBody>
          <a:bodyPr wrap="square" lIns="0" tIns="0" rIns="0" bIns="0">
            <a:spAutoFit/>
          </a:bodyPr>
          <a:lstStyle/>
          <a:p>
            <a:pPr algn="l" defTabSz="342900">
              <a:buClr>
                <a:srgbClr val="636362"/>
              </a:buClr>
              <a:buFont typeface="Microsoft Sans Serif" panose="020B0604020202020204"/>
              <a:defRPr sz="4000" b="1">
                <a:solidFill>
                  <a:srgbClr val="00ACFF"/>
                </a:solidFill>
                <a:uFill>
                  <a:solidFill>
                    <a:srgbClr val="636362"/>
                  </a:solidFill>
                </a:uFill>
                <a:latin typeface="Alibaba PuHuiTi B"/>
                <a:ea typeface="Alibaba PuHuiTi B"/>
                <a:cs typeface="Alibaba PuHuiTi B"/>
                <a:sym typeface="Alibaba PuHuiTi"/>
              </a:defRPr>
            </a:pPr>
            <a:r>
              <a:rPr lang="zh-CN" altLang="en-US" sz="2400" dirty="0">
                <a:solidFill>
                  <a:srgbClr val="212121"/>
                </a:solidFill>
                <a:uFill>
                  <a:solidFill>
                    <a:srgbClr val="F5F5F5"/>
                  </a:solidFill>
                </a:uFill>
              </a:rPr>
              <a:t>外围数据</a:t>
            </a:r>
            <a:endParaRPr sz="2400" dirty="0">
              <a:solidFill>
                <a:srgbClr val="53585F"/>
              </a:solidFill>
              <a:uFill>
                <a:solidFill>
                  <a:srgbClr val="F5F5F5"/>
                </a:solidFill>
              </a:uFill>
            </a:endParaRPr>
          </a:p>
        </p:txBody>
      </p:sp>
      <p:sp>
        <p:nvSpPr>
          <p:cNvPr id="8" name="线条"/>
          <p:cNvSpPr/>
          <p:nvPr/>
        </p:nvSpPr>
        <p:spPr>
          <a:xfrm>
            <a:off x="6491998" y="3267182"/>
            <a:ext cx="289174" cy="0"/>
          </a:xfrm>
          <a:prstGeom prst="line">
            <a:avLst/>
          </a:prstGeom>
          <a:ln w="34290">
            <a:solidFill>
              <a:schemeClr val="accent1">
                <a:satOff val="-3343"/>
                <a:lumOff val="26614"/>
              </a:schemeClr>
            </a:solidFill>
            <a:miter lim="400000"/>
          </a:ln>
        </p:spPr>
        <p:txBody>
          <a:bodyPr lIns="19050" tIns="19050" rIns="19050" bIns="19050" anchor="ctr"/>
          <a:lstStyle/>
          <a:p>
            <a:pPr>
              <a:defRPr sz="3200"/>
            </a:pPr>
            <a:endParaRPr sz="1200"/>
          </a:p>
        </p:txBody>
      </p:sp>
      <p:sp>
        <p:nvSpPr>
          <p:cNvPr id="9" name="普惠体常规体26pt，正文内容正文内容正文内容正文内容正文内容正文内容正文内容正文内容正文内容正文内容正文内容正文内容。…"/>
          <p:cNvSpPr txBox="1"/>
          <p:nvPr/>
        </p:nvSpPr>
        <p:spPr>
          <a:xfrm>
            <a:off x="6491997" y="3443215"/>
            <a:ext cx="3751337" cy="1229888"/>
          </a:xfrm>
          <a:prstGeom prst="rect">
            <a:avLst/>
          </a:prstGeom>
        </p:spPr>
        <p:txBody>
          <a:bodyPr wrap="square" lIns="0" tIns="0" rIns="0" bIns="0">
            <a:spAutoFit/>
          </a:bodyPr>
          <a:lstStyle/>
          <a:p>
            <a:pPr algn="just" defTabSz="342900">
              <a:lnSpc>
                <a:spcPct val="120000"/>
              </a:lnSpc>
              <a:spcBef>
                <a:spcPts val="450"/>
              </a:spcBef>
              <a:buClr>
                <a:srgbClr val="6C6C6C"/>
              </a:buClr>
              <a:defRPr sz="2600">
                <a:solidFill>
                  <a:srgbClr val="545352"/>
                </a:solidFill>
                <a:uFill>
                  <a:solidFill>
                    <a:srgbClr val="000000"/>
                  </a:solidFill>
                </a:uFill>
                <a:latin typeface="Alibaba PuHuiTi R"/>
                <a:ea typeface="Alibaba PuHuiTi R"/>
                <a:cs typeface="Alibaba PuHuiTi R"/>
                <a:sym typeface="Alibaba PuHuiTi"/>
              </a:defRPr>
            </a:pPr>
            <a:r>
              <a:rPr lang="zh-CN" altLang="en-US" sz="1600" dirty="0"/>
              <a:t>可以</a:t>
            </a:r>
            <a:r>
              <a:rPr lang="zh-CN" altLang="en-US" sz="1600" b="1" i="1" dirty="0">
                <a:solidFill>
                  <a:schemeClr val="tx1"/>
                </a:solidFill>
                <a:latin typeface="Alibaba PuHuiTi B" pitchFamily="18" charset="-122"/>
                <a:ea typeface="Alibaba PuHuiTi B" pitchFamily="18" charset="-122"/>
                <a:cs typeface="Alibaba PuHuiTi B" pitchFamily="18" charset="-122"/>
              </a:rPr>
              <a:t>构建在镜像 </a:t>
            </a:r>
            <a:r>
              <a:rPr lang="zh-CN" altLang="en-US" sz="1600" dirty="0"/>
              <a:t>内，直接进行加速镜像分发。</a:t>
            </a:r>
            <a:endParaRPr lang="en-US" altLang="zh-CN" sz="1600" dirty="0"/>
          </a:p>
          <a:p>
            <a:pPr algn="just" defTabSz="342900">
              <a:lnSpc>
                <a:spcPct val="120000"/>
              </a:lnSpc>
              <a:spcBef>
                <a:spcPts val="450"/>
              </a:spcBef>
              <a:buClr>
                <a:srgbClr val="6C6C6C"/>
              </a:buClr>
              <a:defRPr sz="2600">
                <a:solidFill>
                  <a:srgbClr val="545352"/>
                </a:solidFill>
                <a:uFill>
                  <a:solidFill>
                    <a:srgbClr val="000000"/>
                  </a:solidFill>
                </a:uFill>
                <a:latin typeface="Alibaba PuHuiTi R"/>
                <a:ea typeface="Alibaba PuHuiTi R"/>
                <a:cs typeface="Alibaba PuHuiTi R"/>
                <a:sym typeface="Alibaba PuHuiTi"/>
              </a:defRPr>
            </a:pPr>
            <a:r>
              <a:rPr lang="zh-CN" altLang="en-US" sz="1600" dirty="0"/>
              <a:t>也可以通过</a:t>
            </a:r>
            <a:r>
              <a:rPr lang="zh-CN" altLang="en-US" sz="1600" b="1" dirty="0">
                <a:solidFill>
                  <a:schemeClr val="tx1"/>
                </a:solidFill>
                <a:latin typeface="Alibaba PuHuiTi B" pitchFamily="18" charset="-122"/>
                <a:ea typeface="Alibaba PuHuiTi B" pitchFamily="18" charset="-122"/>
                <a:cs typeface="Alibaba PuHuiTi B" pitchFamily="18" charset="-122"/>
              </a:rPr>
              <a:t> </a:t>
            </a:r>
            <a:r>
              <a:rPr lang="en-US" altLang="zh-CN" sz="1600" b="1" i="1" dirty="0">
                <a:solidFill>
                  <a:schemeClr val="tx1"/>
                </a:solidFill>
                <a:latin typeface="Alibaba PuHuiTi B" pitchFamily="18" charset="-122"/>
                <a:ea typeface="Alibaba PuHuiTi B" pitchFamily="18" charset="-122"/>
                <a:cs typeface="Alibaba PuHuiTi B" pitchFamily="18" charset="-122"/>
              </a:rPr>
              <a:t>P2P</a:t>
            </a:r>
            <a:r>
              <a:rPr lang="zh-CN" altLang="en-US" sz="1600" b="1" i="1" dirty="0">
                <a:solidFill>
                  <a:schemeClr val="tx1"/>
                </a:solidFill>
                <a:latin typeface="Alibaba PuHuiTi B" pitchFamily="18" charset="-122"/>
                <a:ea typeface="Alibaba PuHuiTi B" pitchFamily="18" charset="-122"/>
                <a:cs typeface="Alibaba PuHuiTi B" pitchFamily="18" charset="-122"/>
              </a:rPr>
              <a:t> 方式</a:t>
            </a:r>
            <a:r>
              <a:rPr lang="en-US" altLang="zh-CN" sz="1600" b="1" i="1" dirty="0">
                <a:solidFill>
                  <a:schemeClr val="tx1"/>
                </a:solidFill>
                <a:latin typeface="Alibaba PuHuiTi B" pitchFamily="18" charset="-122"/>
                <a:ea typeface="Alibaba PuHuiTi B" pitchFamily="18" charset="-122"/>
                <a:cs typeface="Alibaba PuHuiTi B" pitchFamily="18" charset="-122"/>
              </a:rPr>
              <a:t> </a:t>
            </a:r>
            <a:r>
              <a:rPr lang="zh-CN" altLang="en-US" sz="1600" dirty="0"/>
              <a:t>直接对文件进行加速分发。</a:t>
            </a:r>
            <a:endParaRPr lang="en-US" altLang="zh-CN" sz="160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p:nvPr/>
        </p:nvSpPr>
        <p:spPr>
          <a:xfrm>
            <a:off x="361280" y="-131069"/>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4000" b="1" dirty="0">
                <a:solidFill>
                  <a:schemeClr val="bg1"/>
                </a:solidFill>
                <a:latin typeface="Clarity City" pitchFamily="2" charset="77"/>
                <a:cs typeface="Arial" panose="020B0604020202020204" pitchFamily="34" charset="0"/>
              </a:rPr>
              <a:t>AI model distribution in the Kuaishou</a:t>
            </a:r>
            <a:endParaRPr lang="en-US" sz="4000" b="1" dirty="0">
              <a:solidFill>
                <a:schemeClr val="bg1"/>
              </a:solidFill>
              <a:latin typeface="Clarity City" pitchFamily="2" charset="77"/>
              <a:cs typeface="Arial" panose="020B0604020202020204" pitchFamily="34" charset="0"/>
            </a:endParaRPr>
          </a:p>
        </p:txBody>
      </p:sp>
      <p:pic>
        <p:nvPicPr>
          <p:cNvPr id="3" name="图片 2" descr="upload_post_object_v2_637183705"/>
          <p:cNvPicPr>
            <a:picLocks noChangeAspect="1"/>
          </p:cNvPicPr>
          <p:nvPr/>
        </p:nvPicPr>
        <p:blipFill>
          <a:blip r:embed="rId1"/>
          <a:stretch>
            <a:fillRect/>
          </a:stretch>
        </p:blipFill>
        <p:spPr>
          <a:xfrm>
            <a:off x="8585360" y="5704646"/>
            <a:ext cx="3606611" cy="1153383"/>
          </a:xfrm>
          <a:prstGeom prst="rect">
            <a:avLst/>
          </a:prstGeom>
        </p:spPr>
      </p:pic>
      <p:pic>
        <p:nvPicPr>
          <p:cNvPr id="5" name="图片 4" descr="upload_post_object_v2_114501569"/>
          <p:cNvPicPr>
            <a:picLocks noChangeAspect="1"/>
          </p:cNvPicPr>
          <p:nvPr/>
        </p:nvPicPr>
        <p:blipFill>
          <a:blip r:embed="rId2"/>
          <a:stretch>
            <a:fillRect/>
          </a:stretch>
        </p:blipFill>
        <p:spPr>
          <a:xfrm>
            <a:off x="-14781" y="1018302"/>
            <a:ext cx="8706122" cy="5824946"/>
          </a:xfrm>
          <a:prstGeom prst="rect">
            <a:avLst/>
          </a:prstGeom>
        </p:spPr>
      </p:pic>
      <p:sp>
        <p:nvSpPr>
          <p:cNvPr id="8" name="文本框 7"/>
          <p:cNvSpPr txBox="1"/>
          <p:nvPr userDrawn="1"/>
        </p:nvSpPr>
        <p:spPr>
          <a:xfrm>
            <a:off x="8703609" y="2438435"/>
            <a:ext cx="3633660" cy="829945"/>
          </a:xfrm>
          <a:prstGeom prst="rect">
            <a:avLst/>
          </a:prstGeom>
        </p:spPr>
        <p:txBody>
          <a:bodyPr wrap="square" rtlCol="0">
            <a:noAutofit/>
          </a:bodyPr>
          <a:lstStyle/>
          <a:p>
            <a:r>
              <a:rPr lang="zh-CN" altLang="en-US" sz="2400" b="1">
                <a:latin typeface="Alibaba PuHuiTi B" charset="0"/>
                <a:ea typeface="Alibaba PuHuiTi B" charset="0"/>
                <a:cs typeface="Alibaba PuHuiTi B" charset="0"/>
              </a:rPr>
              <a:t>快手</a:t>
            </a:r>
            <a:r>
              <a:rPr lang="en-US" altLang="zh-CN" sz="2400" b="1">
                <a:latin typeface="Alibaba PuHuiTi B" charset="0"/>
                <a:ea typeface="Alibaba PuHuiTi B" charset="0"/>
                <a:cs typeface="Alibaba PuHuiTi B" charset="0"/>
              </a:rPr>
              <a:t>AI</a:t>
            </a:r>
            <a:r>
              <a:rPr lang="zh-CN" altLang="en-US" sz="2400" b="1">
                <a:latin typeface="Alibaba PuHuiTi B" charset="0"/>
                <a:ea typeface="Alibaba PuHuiTi B" charset="0"/>
                <a:cs typeface="Alibaba PuHuiTi B" charset="0"/>
              </a:rPr>
              <a:t>模型分发实践分享</a:t>
            </a:r>
            <a:endParaRPr lang="zh-CN" altLang="en-US" sz="2400" b="1">
              <a:latin typeface="Alibaba PuHuiTi B" charset="0"/>
              <a:ea typeface="Alibaba PuHuiTi B" charset="0"/>
              <a:cs typeface="Alibaba PuHuiTi B"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p:nvPr/>
        </p:nvSpPr>
        <p:spPr>
          <a:xfrm>
            <a:off x="361280" y="-131069"/>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4000" b="1" dirty="0">
                <a:solidFill>
                  <a:schemeClr val="bg1"/>
                </a:solidFill>
                <a:latin typeface="Clarity City" pitchFamily="2" charset="77"/>
                <a:cs typeface="Arial" panose="020B0604020202020204" pitchFamily="34" charset="0"/>
              </a:rPr>
              <a:t>AI model distribution in the Kuaishou</a:t>
            </a:r>
            <a:endParaRPr lang="en-US" sz="4000" b="1" dirty="0">
              <a:solidFill>
                <a:schemeClr val="bg1"/>
              </a:solidFill>
              <a:latin typeface="Clarity City" pitchFamily="2" charset="77"/>
              <a:cs typeface="Arial" panose="020B0604020202020204" pitchFamily="34" charset="0"/>
            </a:endParaRPr>
          </a:p>
        </p:txBody>
      </p:sp>
      <p:pic>
        <p:nvPicPr>
          <p:cNvPr id="14" name="图片 13" descr="upload_post_object_v2_384437021"/>
          <p:cNvPicPr>
            <a:picLocks noChangeAspect="1"/>
          </p:cNvPicPr>
          <p:nvPr/>
        </p:nvPicPr>
        <p:blipFill>
          <a:blip r:embed="rId1"/>
          <a:stretch>
            <a:fillRect/>
          </a:stretch>
        </p:blipFill>
        <p:spPr>
          <a:xfrm>
            <a:off x="6676809" y="1077069"/>
            <a:ext cx="5458568" cy="5780874"/>
          </a:xfrm>
          <a:prstGeom prst="rect">
            <a:avLst/>
          </a:prstGeom>
        </p:spPr>
      </p:pic>
      <p:sp>
        <p:nvSpPr>
          <p:cNvPr id="15" name="文本框 14"/>
          <p:cNvSpPr txBox="1"/>
          <p:nvPr userDrawn="1"/>
        </p:nvSpPr>
        <p:spPr>
          <a:xfrm>
            <a:off x="456270" y="2904606"/>
            <a:ext cx="5734400" cy="1929811"/>
          </a:xfrm>
          <a:prstGeom prst="rect">
            <a:avLst/>
          </a:prstGeom>
        </p:spPr>
        <p:txBody>
          <a:bodyPr wrap="square" rtlCol="0">
            <a:noAutofit/>
          </a:bodyPr>
          <a:lstStyle/>
          <a:p>
            <a:pPr algn="just"/>
            <a:r>
              <a:rPr lang="zh-CN" altLang="en-US" sz="1600" b="1">
                <a:latin typeface="Alibaba PuHuiTi R" charset="0"/>
                <a:ea typeface="Alibaba PuHuiTi R" charset="0"/>
                <a:cs typeface="Alibaba PuHuiTi R" charset="0"/>
              </a:rPr>
              <a:t>快手</a:t>
            </a:r>
            <a:r>
              <a:rPr lang="en-US" altLang="zh-CN" sz="1600" b="1">
                <a:latin typeface="Alibaba PuHuiTi R" charset="0"/>
                <a:ea typeface="Alibaba PuHuiTi R" charset="0"/>
                <a:cs typeface="Alibaba PuHuiTi R" charset="0"/>
              </a:rPr>
              <a:t>AI</a:t>
            </a:r>
            <a:r>
              <a:rPr lang="zh-CN" altLang="en-US" sz="1600" b="1">
                <a:latin typeface="Alibaba PuHuiTi R" charset="0"/>
                <a:ea typeface="Alibaba PuHuiTi R" charset="0"/>
                <a:cs typeface="Alibaba PuHuiTi R" charset="0"/>
              </a:rPr>
              <a:t>平台</a:t>
            </a:r>
            <a:r>
              <a:rPr lang="zh-CN" altLang="en-US" sz="1600">
                <a:latin typeface="Alibaba PuHuiTi R" charset="0"/>
                <a:ea typeface="Alibaba PuHuiTi R" charset="0"/>
                <a:cs typeface="Alibaba PuHuiTi R" charset="0"/>
              </a:rPr>
              <a:t>，作为公司</a:t>
            </a:r>
            <a:r>
              <a:rPr sz="1600" b="0" u="none">
                <a:latin typeface="Alibaba PuHuiTi R" charset="0"/>
                <a:ea typeface="Alibaba PuHuiTi R" charset="0"/>
                <a:cs typeface="Alibaba PuHuiTi R" charset="0"/>
              </a:rPr>
              <a:t>内部统一的一站式机器学习平台，</a:t>
            </a:r>
            <a:r>
              <a:rPr lang="zh-CN" altLang="en-US" sz="1600" b="0" u="none">
                <a:latin typeface="Alibaba PuHuiTi R" charset="0"/>
                <a:ea typeface="Alibaba PuHuiTi R" charset="0"/>
                <a:cs typeface="Alibaba PuHuiTi R" charset="0"/>
              </a:rPr>
              <a:t>以</a:t>
            </a:r>
            <a:r>
              <a:rPr lang="en-US" altLang="zh-CN" sz="1600" b="0" u="none">
                <a:latin typeface="Alibaba PuHuiTi R" charset="0"/>
                <a:ea typeface="Alibaba PuHuiTi R" charset="0"/>
                <a:cs typeface="Alibaba PuHuiTi R" charset="0"/>
              </a:rPr>
              <a:t>k8s</a:t>
            </a:r>
            <a:r>
              <a:rPr lang="zh-CN" altLang="en-US" sz="1600" b="0" u="none">
                <a:latin typeface="Alibaba PuHuiTi R" charset="0"/>
                <a:ea typeface="Alibaba PuHuiTi R" charset="0"/>
                <a:cs typeface="Alibaba PuHuiTi R" charset="0"/>
              </a:rPr>
              <a:t>为底座，</a:t>
            </a:r>
            <a:r>
              <a:rPr sz="1600" b="0" u="none">
                <a:latin typeface="Alibaba PuHuiTi R" charset="0"/>
                <a:ea typeface="Alibaba PuHuiTi R" charset="0"/>
                <a:cs typeface="Alibaba PuHuiTi R" charset="0"/>
              </a:rPr>
              <a:t>支撑公司</a:t>
            </a:r>
            <a:r>
              <a:rPr lang="zh-CN" altLang="en-US" sz="1600" b="0" u="none">
                <a:latin typeface="Alibaba PuHuiTi R" charset="0"/>
                <a:ea typeface="Alibaba PuHuiTi R" charset="0"/>
                <a:cs typeface="Alibaba PuHuiTi R" charset="0"/>
              </a:rPr>
              <a:t>多种</a:t>
            </a:r>
            <a:r>
              <a:rPr lang="en-US" altLang="zh-CN" sz="1600" b="0" u="none">
                <a:latin typeface="Alibaba PuHuiTi R" charset="0"/>
                <a:ea typeface="Alibaba PuHuiTi R" charset="0"/>
                <a:cs typeface="Alibaba PuHuiTi R" charset="0"/>
              </a:rPr>
              <a:t>AI</a:t>
            </a:r>
            <a:r>
              <a:rPr lang="zh-CN" altLang="en-US" sz="1600" b="0" u="none">
                <a:latin typeface="Alibaba PuHuiTi R" charset="0"/>
                <a:ea typeface="Alibaba PuHuiTi R" charset="0"/>
                <a:cs typeface="Alibaba PuHuiTi R" charset="0"/>
              </a:rPr>
              <a:t>业务</a:t>
            </a:r>
            <a:r>
              <a:rPr sz="1600" b="0" u="none">
                <a:latin typeface="Alibaba PuHuiTi R" charset="0"/>
                <a:ea typeface="Alibaba PuHuiTi R" charset="0"/>
                <a:cs typeface="Alibaba PuHuiTi R" charset="0"/>
              </a:rPr>
              <a:t>场景</a:t>
            </a:r>
            <a:r>
              <a:rPr lang="zh-CN" altLang="en-US" sz="1600" b="0" u="none">
                <a:latin typeface="Alibaba PuHuiTi R" charset="0"/>
                <a:ea typeface="Alibaba PuHuiTi R" charset="0"/>
                <a:cs typeface="Alibaba PuHuiTi R" charset="0"/>
              </a:rPr>
              <a:t>，内容包括：</a:t>
            </a:r>
            <a:r>
              <a:rPr sz="1600" b="1" u="none">
                <a:latin typeface="Alibaba PuHuiTi R" charset="0"/>
                <a:ea typeface="Alibaba PuHuiTi R" charset="0"/>
                <a:cs typeface="Alibaba PuHuiTi R" charset="0"/>
              </a:rPr>
              <a:t>模型训练</a:t>
            </a:r>
            <a:r>
              <a:rPr sz="1600" b="0" u="none">
                <a:latin typeface="Alibaba PuHuiTi R" charset="0"/>
                <a:ea typeface="Alibaba PuHuiTi R" charset="0"/>
                <a:cs typeface="Alibaba PuHuiTi R" charset="0"/>
              </a:rPr>
              <a:t>、</a:t>
            </a:r>
            <a:r>
              <a:rPr sz="1600" b="1" u="none">
                <a:latin typeface="Alibaba PuHuiTi R" charset="0"/>
                <a:ea typeface="Alibaba PuHuiTi R" charset="0"/>
                <a:cs typeface="Alibaba PuHuiTi R" charset="0"/>
              </a:rPr>
              <a:t>模型上线</a:t>
            </a:r>
            <a:r>
              <a:rPr lang="zh-CN" altLang="en-US" sz="1600" u="none">
                <a:latin typeface="Alibaba PuHuiTi R" charset="0"/>
                <a:ea typeface="Alibaba PuHuiTi R" charset="0"/>
                <a:cs typeface="Alibaba PuHuiTi R" charset="0"/>
              </a:rPr>
              <a:t>、</a:t>
            </a:r>
            <a:r>
              <a:rPr lang="zh-CN" altLang="en-US" sz="1600" b="1" u="none">
                <a:latin typeface="Alibaba PuHuiTi R" charset="0"/>
                <a:ea typeface="Alibaba PuHuiTi R" charset="0"/>
                <a:cs typeface="Alibaba PuHuiTi R" charset="0"/>
              </a:rPr>
              <a:t>模型市场</a:t>
            </a:r>
            <a:r>
              <a:rPr lang="zh-CN" altLang="en-US" sz="1600" u="none">
                <a:latin typeface="Alibaba PuHuiTi R" charset="0"/>
                <a:ea typeface="Alibaba PuHuiTi R" charset="0"/>
                <a:cs typeface="Alibaba PuHuiTi R" charset="0"/>
              </a:rPr>
              <a:t>、</a:t>
            </a:r>
            <a:r>
              <a:rPr lang="zh-CN" altLang="en-US" sz="1600" b="1" u="none">
                <a:latin typeface="Alibaba PuHuiTi R" charset="0"/>
                <a:ea typeface="Alibaba PuHuiTi R" charset="0"/>
                <a:cs typeface="Alibaba PuHuiTi R" charset="0"/>
              </a:rPr>
              <a:t>在线推理</a:t>
            </a:r>
            <a:r>
              <a:rPr sz="1600" b="0" u="none">
                <a:latin typeface="Alibaba PuHuiTi R" charset="0"/>
                <a:ea typeface="Alibaba PuHuiTi R" charset="0"/>
                <a:cs typeface="Alibaba PuHuiTi R" charset="0"/>
              </a:rPr>
              <a:t>等工作。</a:t>
            </a:r>
            <a:endParaRPr sz="1600" b="0" u="none">
              <a:latin typeface="Alibaba PuHuiTi R" charset="0"/>
              <a:ea typeface="Alibaba PuHuiTi R" charset="0"/>
              <a:cs typeface="Alibaba PuHuiTi R" charset="0"/>
            </a:endParaRPr>
          </a:p>
          <a:p>
            <a:pPr algn="just"/>
            <a:endParaRPr lang="zh-CN" altLang="en-US" sz="1600">
              <a:latin typeface="Alibaba PuHuiTi R" charset="0"/>
              <a:ea typeface="Alibaba PuHuiTi R" charset="0"/>
              <a:cs typeface="Alibaba PuHuiTi R" charset="0"/>
            </a:endParaRPr>
          </a:p>
          <a:p>
            <a:pPr algn="just"/>
            <a:r>
              <a:rPr lang="zh-CN" altLang="en-US" sz="1600" b="0" u="none">
                <a:solidFill>
                  <a:srgbClr val="1F2329"/>
                </a:solidFill>
                <a:latin typeface="Alibaba PuHuiTi R" charset="0"/>
                <a:ea typeface="Alibaba PuHuiTi R" charset="0"/>
                <a:cs typeface="Alibaba PuHuiTi R" charset="0"/>
              </a:rPr>
              <a:t>整个平台系统</a:t>
            </a:r>
            <a:r>
              <a:rPr lang="zh-CN" sz="1600" b="0" u="none">
                <a:solidFill>
                  <a:srgbClr val="1F2329"/>
                </a:solidFill>
                <a:latin typeface="Alibaba PuHuiTi R" charset="0"/>
                <a:ea typeface="Alibaba PuHuiTi R" charset="0"/>
                <a:cs typeface="Alibaba PuHuiTi R" charset="0"/>
              </a:rPr>
              <a:t>主要职责</a:t>
            </a:r>
            <a:r>
              <a:rPr lang="zh-CN" altLang="en-US" sz="1600" b="0" u="none">
                <a:solidFill>
                  <a:srgbClr val="1F2329"/>
                </a:solidFill>
                <a:latin typeface="Alibaba PuHuiTi R" charset="0"/>
                <a:ea typeface="Alibaba PuHuiTi R" charset="0"/>
                <a:cs typeface="Alibaba PuHuiTi R" charset="0"/>
              </a:rPr>
              <a:t>，</a:t>
            </a:r>
            <a:r>
              <a:rPr lang="zh-CN" sz="1600" b="0" u="none">
                <a:solidFill>
                  <a:srgbClr val="1F2329"/>
                </a:solidFill>
                <a:latin typeface="Alibaba PuHuiTi R" charset="0"/>
                <a:ea typeface="Alibaba PuHuiTi R" charset="0"/>
                <a:cs typeface="Alibaba PuHuiTi R" charset="0"/>
              </a:rPr>
              <a:t>向上接收来自各个场景下的AI训练任务</a:t>
            </a:r>
            <a:r>
              <a:rPr lang="zh-CN" altLang="en-US" sz="1600" b="0" u="none">
                <a:solidFill>
                  <a:srgbClr val="1F2329"/>
                </a:solidFill>
                <a:latin typeface="Alibaba PuHuiTi R" charset="0"/>
                <a:ea typeface="Alibaba PuHuiTi R" charset="0"/>
                <a:cs typeface="Alibaba PuHuiTi R" charset="0"/>
              </a:rPr>
              <a:t>：比如流水线任务，</a:t>
            </a:r>
            <a:r>
              <a:rPr lang="zh-CN" sz="1600" b="0" u="none">
                <a:solidFill>
                  <a:srgbClr val="1F2329"/>
                </a:solidFill>
                <a:latin typeface="Alibaba PuHuiTi R" charset="0"/>
                <a:ea typeface="Alibaba PuHuiTi R" charset="0"/>
                <a:cs typeface="Alibaba PuHuiTi R" charset="0"/>
              </a:rPr>
              <a:t>定时</a:t>
            </a:r>
            <a:r>
              <a:rPr lang="zh-CN" altLang="en-US" sz="1600" b="0" u="none">
                <a:solidFill>
                  <a:srgbClr val="1F2329"/>
                </a:solidFill>
                <a:latin typeface="Alibaba PuHuiTi R" charset="0"/>
                <a:ea typeface="Alibaba PuHuiTi R" charset="0"/>
                <a:cs typeface="Alibaba PuHuiTi R" charset="0"/>
              </a:rPr>
              <a:t>任务、</a:t>
            </a:r>
            <a:r>
              <a:rPr lang="zh-CN" sz="1600" b="0" u="none">
                <a:solidFill>
                  <a:srgbClr val="1F2329"/>
                </a:solidFill>
                <a:latin typeface="Alibaba PuHuiTi R" charset="0"/>
                <a:ea typeface="Alibaba PuHuiTi R" charset="0"/>
                <a:cs typeface="Alibaba PuHuiTi R" charset="0"/>
              </a:rPr>
              <a:t>数据处理，studio，automl</a:t>
            </a:r>
            <a:r>
              <a:rPr lang="zh-CN" altLang="en-US" sz="1600" b="0" u="none">
                <a:solidFill>
                  <a:srgbClr val="1F2329"/>
                </a:solidFill>
                <a:latin typeface="Alibaba PuHuiTi R" charset="0"/>
                <a:ea typeface="Alibaba PuHuiTi R" charset="0"/>
                <a:cs typeface="Alibaba PuHuiTi R" charset="0"/>
              </a:rPr>
              <a:t>等；</a:t>
            </a:r>
            <a:r>
              <a:rPr lang="zh-CN" sz="1600" b="0" u="none">
                <a:solidFill>
                  <a:srgbClr val="1F2329"/>
                </a:solidFill>
                <a:latin typeface="Alibaba PuHuiTi R" charset="0"/>
                <a:ea typeface="Alibaba PuHuiTi R" charset="0"/>
                <a:cs typeface="Alibaba PuHuiTi R" charset="0"/>
              </a:rPr>
              <a:t>向下屏蔽</a:t>
            </a:r>
            <a:r>
              <a:rPr lang="zh-CN" altLang="en-US" sz="1600" b="0" u="none">
                <a:solidFill>
                  <a:srgbClr val="1F2329"/>
                </a:solidFill>
                <a:latin typeface="Alibaba PuHuiTi R" charset="0"/>
                <a:ea typeface="Alibaba PuHuiTi R" charset="0"/>
                <a:cs typeface="Alibaba PuHuiTi R" charset="0"/>
              </a:rPr>
              <a:t>低层</a:t>
            </a:r>
            <a:r>
              <a:rPr lang="zh-CN" sz="1600" b="0" u="none">
                <a:solidFill>
                  <a:srgbClr val="1F2329"/>
                </a:solidFill>
                <a:latin typeface="Alibaba PuHuiTi R" charset="0"/>
                <a:ea typeface="Alibaba PuHuiTi R" charset="0"/>
                <a:cs typeface="Alibaba PuHuiTi R" charset="0"/>
              </a:rPr>
              <a:t>资源信息</a:t>
            </a:r>
            <a:r>
              <a:rPr lang="zh-CN" altLang="en-US" sz="1600" b="0" u="none">
                <a:solidFill>
                  <a:srgbClr val="1F2329"/>
                </a:solidFill>
                <a:latin typeface="Alibaba PuHuiTi R" charset="0"/>
                <a:ea typeface="Alibaba PuHuiTi R" charset="0"/>
                <a:cs typeface="Alibaba PuHuiTi R" charset="0"/>
              </a:rPr>
              <a:t>，</a:t>
            </a:r>
            <a:r>
              <a:rPr lang="zh-CN" sz="1600" b="0" u="none">
                <a:solidFill>
                  <a:srgbClr val="1F2329"/>
                </a:solidFill>
                <a:latin typeface="Alibaba PuHuiTi R" charset="0"/>
                <a:ea typeface="Alibaba PuHuiTi R" charset="0"/>
                <a:cs typeface="Alibaba PuHuiTi R" charset="0"/>
              </a:rPr>
              <a:t>对任务的生命周期做统一管理</a:t>
            </a:r>
            <a:r>
              <a:rPr lang="zh-CN" altLang="en-US" sz="1600" b="0" u="none">
                <a:solidFill>
                  <a:srgbClr val="1F2329"/>
                </a:solidFill>
                <a:latin typeface="Alibaba PuHuiTi R" charset="0"/>
                <a:ea typeface="Alibaba PuHuiTi R" charset="0"/>
                <a:cs typeface="Alibaba PuHuiTi R" charset="0"/>
              </a:rPr>
              <a:t>。</a:t>
            </a:r>
            <a:endParaRPr lang="zh-CN" altLang="en-US" sz="1600">
              <a:latin typeface="Alibaba PuHuiTi R" charset="0"/>
              <a:ea typeface="Alibaba PuHuiTi R" charset="0"/>
              <a:cs typeface="Alibaba PuHuiTi R" charset="0"/>
            </a:endParaRPr>
          </a:p>
        </p:txBody>
      </p:sp>
      <p:sp>
        <p:nvSpPr>
          <p:cNvPr id="16" name="文本框 15"/>
          <p:cNvSpPr txBox="1"/>
          <p:nvPr userDrawn="1"/>
        </p:nvSpPr>
        <p:spPr>
          <a:xfrm>
            <a:off x="456315" y="2238621"/>
            <a:ext cx="3098800" cy="460375"/>
          </a:xfrm>
          <a:prstGeom prst="rect">
            <a:avLst/>
          </a:prstGeom>
        </p:spPr>
        <p:txBody>
          <a:bodyPr wrap="square" rtlCol="0">
            <a:spAutoFit/>
          </a:bodyPr>
          <a:lstStyle/>
          <a:p>
            <a:pPr algn="just"/>
            <a:r>
              <a:rPr lang="zh-CN" altLang="en-US" sz="2400" b="1">
                <a:latin typeface="Alibaba PuHuiTi B" charset="0"/>
                <a:ea typeface="Alibaba PuHuiTi B" charset="0"/>
                <a:cs typeface="Alibaba PuHuiTi B" charset="0"/>
              </a:rPr>
              <a:t>快手</a:t>
            </a:r>
            <a:r>
              <a:rPr lang="en-US" altLang="zh-CN" sz="2400" b="1">
                <a:latin typeface="Alibaba PuHuiTi B" charset="0"/>
                <a:ea typeface="Alibaba PuHuiTi B" charset="0"/>
                <a:cs typeface="Alibaba PuHuiTi B" charset="0"/>
              </a:rPr>
              <a:t>AI</a:t>
            </a:r>
            <a:r>
              <a:rPr lang="zh-CN" altLang="en-US" sz="2400" b="1">
                <a:latin typeface="Alibaba PuHuiTi B" charset="0"/>
                <a:ea typeface="Alibaba PuHuiTi B" charset="0"/>
                <a:cs typeface="Alibaba PuHuiTi B" charset="0"/>
              </a:rPr>
              <a:t>平台简介</a:t>
            </a:r>
            <a:endParaRPr lang="zh-CN" altLang="en-US" sz="2400" b="1">
              <a:latin typeface="Alibaba PuHuiTi B" charset="0"/>
              <a:ea typeface="Alibaba PuHuiTi B" charset="0"/>
              <a:cs typeface="Alibaba PuHuiTi B"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p:nvPr/>
        </p:nvSpPr>
        <p:spPr>
          <a:xfrm>
            <a:off x="361280" y="-131069"/>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4000" b="1" dirty="0">
                <a:solidFill>
                  <a:schemeClr val="bg1"/>
                </a:solidFill>
                <a:latin typeface="Clarity City" pitchFamily="2" charset="77"/>
                <a:cs typeface="Arial" panose="020B0604020202020204" pitchFamily="34" charset="0"/>
              </a:rPr>
              <a:t>AI model distribution in the Kuaishou</a:t>
            </a:r>
            <a:endParaRPr lang="en-US" sz="4000" b="1" dirty="0">
              <a:solidFill>
                <a:schemeClr val="bg1"/>
              </a:solidFill>
              <a:latin typeface="Clarity City" pitchFamily="2" charset="77"/>
              <a:cs typeface="Arial" panose="020B0604020202020204" pitchFamily="34" charset="0"/>
            </a:endParaRPr>
          </a:p>
        </p:txBody>
      </p:sp>
      <p:sp>
        <p:nvSpPr>
          <p:cNvPr id="15" name="文本框 14"/>
          <p:cNvSpPr txBox="1"/>
          <p:nvPr userDrawn="1"/>
        </p:nvSpPr>
        <p:spPr>
          <a:xfrm>
            <a:off x="456270" y="2507849"/>
            <a:ext cx="3670710" cy="2454097"/>
          </a:xfrm>
          <a:prstGeom prst="rect">
            <a:avLst/>
          </a:prstGeom>
        </p:spPr>
        <p:txBody>
          <a:bodyPr wrap="square" rtlCol="0">
            <a:noAutofit/>
          </a:bodyPr>
          <a:lstStyle/>
          <a:p>
            <a:pPr algn="just"/>
            <a:r>
              <a:rPr lang="zh-CN" altLang="en-US" sz="1600" b="1">
                <a:latin typeface="Alibaba PuHuiTi R" charset="0"/>
                <a:ea typeface="Alibaba PuHuiTi R" charset="0"/>
                <a:cs typeface="Alibaba PuHuiTi R" charset="0"/>
              </a:rPr>
              <a:t>快手镜像仓库</a:t>
            </a:r>
            <a:r>
              <a:rPr lang="zh-CN" altLang="en-US" sz="1600">
                <a:latin typeface="Alibaba PuHuiTi R" charset="0"/>
                <a:ea typeface="Alibaba PuHuiTi R" charset="0"/>
                <a:cs typeface="Alibaba PuHuiTi R" charset="0"/>
              </a:rPr>
              <a:t>，作为公司</a:t>
            </a:r>
            <a:r>
              <a:rPr sz="1600" b="0" u="none">
                <a:latin typeface="Alibaba PuHuiTi R" charset="0"/>
                <a:ea typeface="Alibaba PuHuiTi R" charset="0"/>
                <a:cs typeface="Alibaba PuHuiTi R" charset="0"/>
              </a:rPr>
              <a:t>内部统一的</a:t>
            </a:r>
            <a:r>
              <a:rPr lang="zh-CN" altLang="en-US" sz="1600" b="0" u="none">
                <a:latin typeface="Alibaba PuHuiTi R" charset="0"/>
                <a:ea typeface="Alibaba PuHuiTi R" charset="0"/>
                <a:cs typeface="Alibaba PuHuiTi R" charset="0"/>
              </a:rPr>
              <a:t>镜像管理</a:t>
            </a:r>
            <a:r>
              <a:rPr sz="1600" b="0" u="none">
                <a:latin typeface="Alibaba PuHuiTi R" charset="0"/>
                <a:ea typeface="Alibaba PuHuiTi R" charset="0"/>
                <a:cs typeface="Alibaba PuHuiTi R" charset="0"/>
              </a:rPr>
              <a:t>平台，支撑公司</a:t>
            </a:r>
            <a:r>
              <a:rPr lang="zh-CN" altLang="en-US" sz="1600" b="0" u="none">
                <a:latin typeface="Alibaba PuHuiTi R" charset="0"/>
                <a:ea typeface="Alibaba PuHuiTi R" charset="0"/>
                <a:cs typeface="Alibaba PuHuiTi R" charset="0"/>
              </a:rPr>
              <a:t>所有容器镜像的存储和管理</a:t>
            </a:r>
            <a:r>
              <a:rPr sz="1600" b="0" u="none">
                <a:latin typeface="Alibaba PuHuiTi R" charset="0"/>
                <a:ea typeface="Alibaba PuHuiTi R" charset="0"/>
                <a:cs typeface="Alibaba PuHuiTi R" charset="0"/>
              </a:rPr>
              <a:t>。</a:t>
            </a:r>
            <a:r>
              <a:rPr lang="zh-CN" altLang="en-US" sz="1600" b="0" u="none">
                <a:latin typeface="Alibaba PuHuiTi R" charset="0"/>
                <a:ea typeface="Alibaba PuHuiTi R" charset="0"/>
                <a:cs typeface="Alibaba PuHuiTi R" charset="0"/>
              </a:rPr>
              <a:t>底层基于</a:t>
            </a:r>
            <a:r>
              <a:rPr lang="en-US" altLang="zh-CN" sz="1600" b="0" u="none">
                <a:latin typeface="Alibaba PuHuiTi R" charset="0"/>
                <a:ea typeface="Alibaba PuHuiTi R" charset="0"/>
                <a:cs typeface="Alibaba PuHuiTi R" charset="0"/>
              </a:rPr>
              <a:t>Harbor</a:t>
            </a:r>
            <a:r>
              <a:rPr lang="zh-CN" altLang="en-US" sz="1600" b="0" u="none">
                <a:latin typeface="Alibaba PuHuiTi R" charset="0"/>
                <a:ea typeface="Alibaba PuHuiTi R" charset="0"/>
                <a:cs typeface="Alibaba PuHuiTi R" charset="0"/>
              </a:rPr>
              <a:t>实现，在国内和海外分别建设有</a:t>
            </a:r>
            <a:r>
              <a:rPr lang="en-US" altLang="zh-CN" sz="1600" b="0" u="none">
                <a:latin typeface="Alibaba PuHuiTi R" charset="0"/>
                <a:ea typeface="Alibaba PuHuiTi R" charset="0"/>
                <a:cs typeface="Alibaba PuHuiTi R" charset="0"/>
              </a:rPr>
              <a:t>nginx cache</a:t>
            </a:r>
            <a:r>
              <a:rPr lang="zh-CN" altLang="en-US" sz="1600" b="0" u="none">
                <a:latin typeface="Alibaba PuHuiTi R" charset="0"/>
                <a:ea typeface="Alibaba PuHuiTi R" charset="0"/>
                <a:cs typeface="Alibaba PuHuiTi R" charset="0"/>
              </a:rPr>
              <a:t>加速对应区域镜像拉取。</a:t>
            </a:r>
            <a:endParaRPr lang="zh-CN" altLang="en-US" sz="1600" b="0" u="none">
              <a:latin typeface="Alibaba PuHuiTi R" charset="0"/>
              <a:ea typeface="Alibaba PuHuiTi R" charset="0"/>
              <a:cs typeface="Alibaba PuHuiTi R" charset="0"/>
            </a:endParaRPr>
          </a:p>
          <a:p>
            <a:pPr algn="just"/>
            <a:endParaRPr lang="zh-CN" altLang="en-US" sz="1600">
              <a:latin typeface="Alibaba PuHuiTi R" charset="0"/>
              <a:ea typeface="Alibaba PuHuiTi R" charset="0"/>
              <a:cs typeface="Alibaba PuHuiTi R" charset="0"/>
            </a:endParaRPr>
          </a:p>
          <a:p>
            <a:pPr algn="just"/>
            <a:endParaRPr lang="zh-CN" altLang="en-US" sz="1600">
              <a:latin typeface="Alibaba PuHuiTi R" charset="0"/>
              <a:ea typeface="Alibaba PuHuiTi R" charset="0"/>
              <a:cs typeface="Alibaba PuHuiTi R" charset="0"/>
            </a:endParaRPr>
          </a:p>
          <a:p>
            <a:pPr algn="just"/>
            <a:r>
              <a:rPr lang="zh-CN" altLang="en-US" sz="1600">
                <a:latin typeface="Alibaba PuHuiTi R" charset="0"/>
                <a:ea typeface="Alibaba PuHuiTi R" charset="0"/>
                <a:cs typeface="Alibaba PuHuiTi R" charset="0"/>
              </a:rPr>
              <a:t>公司平均镜像大小约</a:t>
            </a:r>
            <a:r>
              <a:rPr lang="en-US" altLang="zh-CN" sz="1600">
                <a:latin typeface="Alibaba PuHuiTi R" charset="0"/>
                <a:ea typeface="Alibaba PuHuiTi R" charset="0"/>
                <a:cs typeface="Alibaba PuHuiTi R" charset="0"/>
              </a:rPr>
              <a:t>3.5G</a:t>
            </a:r>
            <a:r>
              <a:rPr lang="zh-CN" altLang="en-US" sz="1600">
                <a:latin typeface="Alibaba PuHuiTi R" charset="0"/>
                <a:ea typeface="Alibaba PuHuiTi R" charset="0"/>
                <a:cs typeface="Alibaba PuHuiTi R" charset="0"/>
              </a:rPr>
              <a:t>，其中</a:t>
            </a:r>
            <a:r>
              <a:rPr lang="en-US" altLang="zh-CN" sz="1600">
                <a:latin typeface="Alibaba PuHuiTi R" charset="0"/>
                <a:ea typeface="Alibaba PuHuiTi R" charset="0"/>
                <a:cs typeface="Alibaba PuHuiTi R" charset="0"/>
              </a:rPr>
              <a:t>AI</a:t>
            </a:r>
            <a:r>
              <a:rPr lang="zh-CN" altLang="en-US" sz="1600">
                <a:latin typeface="Alibaba PuHuiTi R" charset="0"/>
                <a:ea typeface="Alibaba PuHuiTi R" charset="0"/>
                <a:cs typeface="Alibaba PuHuiTi R" charset="0"/>
              </a:rPr>
              <a:t>类镜像平均大小高达</a:t>
            </a:r>
            <a:r>
              <a:rPr lang="en-US" altLang="zh-CN" sz="1600">
                <a:latin typeface="Alibaba PuHuiTi R" charset="0"/>
                <a:ea typeface="Alibaba PuHuiTi R" charset="0"/>
                <a:cs typeface="Alibaba PuHuiTi R" charset="0"/>
              </a:rPr>
              <a:t>30G</a:t>
            </a:r>
            <a:r>
              <a:rPr lang="zh-CN" altLang="en-US" sz="1600">
                <a:latin typeface="Alibaba PuHuiTi R" charset="0"/>
                <a:ea typeface="Alibaba PuHuiTi R" charset="0"/>
                <a:cs typeface="Alibaba PuHuiTi R" charset="0"/>
              </a:rPr>
              <a:t>以上，</a:t>
            </a:r>
            <a:r>
              <a:rPr lang="en-US" altLang="zh-CN" sz="1600">
                <a:latin typeface="Alibaba PuHuiTi R" charset="0"/>
                <a:ea typeface="Alibaba PuHuiTi R" charset="0"/>
                <a:cs typeface="Alibaba PuHuiTi R" charset="0"/>
              </a:rPr>
              <a:t>40G</a:t>
            </a:r>
            <a:r>
              <a:rPr lang="zh-CN" altLang="en-US" sz="1600">
                <a:latin typeface="Alibaba PuHuiTi R" charset="0"/>
                <a:ea typeface="Alibaba PuHuiTi R" charset="0"/>
                <a:cs typeface="Alibaba PuHuiTi R" charset="0"/>
              </a:rPr>
              <a:t>以上大小的镜像很常见。</a:t>
            </a:r>
            <a:endParaRPr lang="zh-CN" altLang="en-US" sz="1600">
              <a:latin typeface="Alibaba PuHuiTi R" charset="0"/>
              <a:ea typeface="Alibaba PuHuiTi R" charset="0"/>
              <a:cs typeface="Alibaba PuHuiTi R" charset="0"/>
            </a:endParaRPr>
          </a:p>
        </p:txBody>
      </p:sp>
      <p:sp>
        <p:nvSpPr>
          <p:cNvPr id="16" name="文本框 15"/>
          <p:cNvSpPr txBox="1"/>
          <p:nvPr userDrawn="1"/>
        </p:nvSpPr>
        <p:spPr>
          <a:xfrm>
            <a:off x="456315" y="1714335"/>
            <a:ext cx="2645364" cy="461010"/>
          </a:xfrm>
          <a:prstGeom prst="rect">
            <a:avLst/>
          </a:prstGeom>
        </p:spPr>
        <p:txBody>
          <a:bodyPr wrap="square" rtlCol="0">
            <a:noAutofit/>
          </a:bodyPr>
          <a:lstStyle/>
          <a:p>
            <a:pPr algn="just"/>
            <a:r>
              <a:rPr lang="zh-CN" altLang="en-US" sz="2400" b="1">
                <a:latin typeface="Alibaba PuHuiTi B" charset="0"/>
                <a:ea typeface="Alibaba PuHuiTi B" charset="0"/>
                <a:cs typeface="Alibaba PuHuiTi B" charset="0"/>
              </a:rPr>
              <a:t>快手镜像分发简介</a:t>
            </a:r>
            <a:endParaRPr lang="zh-CN" altLang="en-US" sz="2400" b="1">
              <a:latin typeface="Alibaba PuHuiTi B" charset="0"/>
              <a:ea typeface="Alibaba PuHuiTi B" charset="0"/>
              <a:cs typeface="Alibaba PuHuiTi B" charset="0"/>
            </a:endParaRPr>
          </a:p>
        </p:txBody>
      </p:sp>
      <p:pic>
        <p:nvPicPr>
          <p:cNvPr id="2" name="图片 1" descr="upload_post_object_v2_991237820"/>
          <p:cNvPicPr>
            <a:picLocks noChangeAspect="1"/>
          </p:cNvPicPr>
          <p:nvPr/>
        </p:nvPicPr>
        <p:blipFill>
          <a:blip r:embed="rId1"/>
          <a:stretch>
            <a:fillRect/>
          </a:stretch>
        </p:blipFill>
        <p:spPr>
          <a:xfrm>
            <a:off x="4156471" y="1519654"/>
            <a:ext cx="7961593" cy="508805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p:nvPr/>
        </p:nvSpPr>
        <p:spPr>
          <a:xfrm>
            <a:off x="559903" y="342900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i="1" dirty="0" err="1">
                <a:solidFill>
                  <a:schemeClr val="bg1"/>
                </a:solidFill>
                <a:latin typeface="Clarity City" pitchFamily="2" charset="77"/>
                <a:cs typeface="Arial" panose="020B0604020202020204" pitchFamily="34" charset="0"/>
              </a:rPr>
              <a:t>Wenbo</a:t>
            </a:r>
            <a:r>
              <a:rPr lang="en-US" sz="3600" i="1" dirty="0">
                <a:solidFill>
                  <a:schemeClr val="bg1"/>
                </a:solidFill>
                <a:latin typeface="Clarity City" pitchFamily="2" charset="77"/>
                <a:cs typeface="Arial" panose="020B0604020202020204" pitchFamily="34" charset="0"/>
              </a:rPr>
              <a:t> Qi – Ant Group</a:t>
            </a:r>
            <a:endParaRPr lang="en-US" sz="3600" i="1" dirty="0">
              <a:solidFill>
                <a:schemeClr val="bg1"/>
              </a:solidFill>
              <a:latin typeface="Clarity City" pitchFamily="2" charset="77"/>
              <a:cs typeface="Arial" panose="020B0604020202020204" pitchFamily="34" charset="0"/>
            </a:endParaRPr>
          </a:p>
          <a:p>
            <a:r>
              <a:rPr lang="en-US" sz="3600" i="1" dirty="0" err="1">
                <a:solidFill>
                  <a:schemeClr val="bg1"/>
                </a:solidFill>
                <a:latin typeface="Clarity City" pitchFamily="2" charset="77"/>
                <a:cs typeface="Arial" panose="020B0604020202020204" pitchFamily="34" charset="0"/>
              </a:rPr>
              <a:t>Zekun</a:t>
            </a:r>
            <a:r>
              <a:rPr lang="en-US" sz="3600" i="1" dirty="0">
                <a:solidFill>
                  <a:schemeClr val="bg1"/>
                </a:solidFill>
                <a:latin typeface="Clarity City" pitchFamily="2" charset="77"/>
                <a:cs typeface="Arial" panose="020B0604020202020204" pitchFamily="34" charset="0"/>
              </a:rPr>
              <a:t> Liu - </a:t>
            </a:r>
            <a:r>
              <a:rPr lang="en-US" sz="3600" i="1" dirty="0" err="1">
                <a:solidFill>
                  <a:schemeClr val="bg1"/>
                </a:solidFill>
                <a:latin typeface="Clarity City" pitchFamily="2" charset="77"/>
                <a:cs typeface="Arial" panose="020B0604020202020204" pitchFamily="34" charset="0"/>
              </a:rPr>
              <a:t>Kuaishou</a:t>
            </a:r>
            <a:endParaRPr lang="en-US" sz="3600" i="1" dirty="0">
              <a:solidFill>
                <a:schemeClr val="bg1"/>
              </a:solidFill>
              <a:latin typeface="Clarity City" pitchFamily="2" charset="77"/>
              <a:cs typeface="Arial" panose="020B0604020202020204" pitchFamily="34" charset="0"/>
            </a:endParaRPr>
          </a:p>
        </p:txBody>
      </p:sp>
      <p:sp>
        <p:nvSpPr>
          <p:cNvPr id="5" name="Title 1"/>
          <p:cNvSpPr txBox="1"/>
          <p:nvPr/>
        </p:nvSpPr>
        <p:spPr>
          <a:xfrm>
            <a:off x="517750" y="1673157"/>
            <a:ext cx="12076327" cy="219724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800" b="1" dirty="0">
                <a:solidFill>
                  <a:schemeClr val="bg1"/>
                </a:solidFill>
                <a:latin typeface="Clarity City" pitchFamily="2" charset="77"/>
                <a:cs typeface="Arial" panose="020B0604020202020204" pitchFamily="34" charset="0"/>
              </a:rPr>
              <a:t>Dragonfly: Intro, Updates and AI model distribution in the </a:t>
            </a:r>
            <a:r>
              <a:rPr lang="en-US" sz="4800" b="1" dirty="0" err="1">
                <a:solidFill>
                  <a:schemeClr val="bg1"/>
                </a:solidFill>
                <a:latin typeface="Clarity City" pitchFamily="2" charset="77"/>
                <a:cs typeface="Arial" panose="020B0604020202020204" pitchFamily="34" charset="0"/>
              </a:rPr>
              <a:t>Kuaishou</a:t>
            </a:r>
            <a:endParaRPr lang="en-US" sz="4800" b="1" dirty="0">
              <a:solidFill>
                <a:schemeClr val="bg1"/>
              </a:solidFill>
              <a:latin typeface="Clarity City" pitchFamily="2" charset="77"/>
              <a:cs typeface="Arial" panose="020B0604020202020204" pitchFamily="34"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p:nvPr/>
        </p:nvSpPr>
        <p:spPr>
          <a:xfrm>
            <a:off x="361280" y="-131069"/>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4000" b="1" dirty="0">
                <a:solidFill>
                  <a:schemeClr val="bg1"/>
                </a:solidFill>
                <a:latin typeface="Clarity City" pitchFamily="2" charset="77"/>
                <a:cs typeface="Arial" panose="020B0604020202020204" pitchFamily="34" charset="0"/>
              </a:rPr>
              <a:t>AI model distribution in the Kuaishou</a:t>
            </a:r>
            <a:endParaRPr lang="en-US" sz="4000" b="1" dirty="0">
              <a:solidFill>
                <a:schemeClr val="bg1"/>
              </a:solidFill>
              <a:latin typeface="Clarity City" pitchFamily="2" charset="77"/>
              <a:cs typeface="Arial" panose="020B0604020202020204" pitchFamily="34" charset="0"/>
            </a:endParaRPr>
          </a:p>
        </p:txBody>
      </p:sp>
      <p:sp>
        <p:nvSpPr>
          <p:cNvPr id="16" name="文本框 15"/>
          <p:cNvSpPr txBox="1"/>
          <p:nvPr userDrawn="1"/>
        </p:nvSpPr>
        <p:spPr>
          <a:xfrm>
            <a:off x="456315" y="2125262"/>
            <a:ext cx="4671658" cy="461010"/>
          </a:xfrm>
          <a:prstGeom prst="rect">
            <a:avLst/>
          </a:prstGeom>
        </p:spPr>
        <p:txBody>
          <a:bodyPr wrap="square" rtlCol="0">
            <a:noAutofit/>
          </a:bodyPr>
          <a:lstStyle/>
          <a:p>
            <a:pPr algn="just"/>
            <a:r>
              <a:rPr lang="zh-CN" altLang="en-US" sz="2400" b="1">
                <a:latin typeface="Alibaba PuHuiTi B" charset="0"/>
                <a:ea typeface="Alibaba PuHuiTi B" charset="0"/>
                <a:cs typeface="Alibaba PuHuiTi B" charset="0"/>
              </a:rPr>
              <a:t>快手</a:t>
            </a:r>
            <a:r>
              <a:rPr lang="en-US" altLang="zh-CN" sz="2400" b="1">
                <a:latin typeface="Alibaba PuHuiTi B" charset="0"/>
                <a:ea typeface="Alibaba PuHuiTi B" charset="0"/>
                <a:cs typeface="Alibaba PuHuiTi B" charset="0"/>
              </a:rPr>
              <a:t>AI</a:t>
            </a:r>
            <a:r>
              <a:rPr lang="zh-CN" altLang="en-US" sz="2400" b="1">
                <a:latin typeface="Alibaba PuHuiTi B" charset="0"/>
                <a:ea typeface="Alibaba PuHuiTi B" charset="0"/>
                <a:cs typeface="Alibaba PuHuiTi B" charset="0"/>
              </a:rPr>
              <a:t>模型镜像分发痛点</a:t>
            </a:r>
            <a:endParaRPr lang="zh-CN" altLang="en-US" sz="2400" b="1">
              <a:latin typeface="Alibaba PuHuiTi B" charset="0"/>
              <a:ea typeface="Alibaba PuHuiTi B" charset="0"/>
              <a:cs typeface="Alibaba PuHuiTi B" charset="0"/>
            </a:endParaRPr>
          </a:p>
        </p:txBody>
      </p:sp>
      <p:pic>
        <p:nvPicPr>
          <p:cNvPr id="2" name="图片 1" descr="upload_post_object_v2_661864298"/>
          <p:cNvPicPr>
            <a:picLocks noChangeAspect="1"/>
          </p:cNvPicPr>
          <p:nvPr/>
        </p:nvPicPr>
        <p:blipFill>
          <a:blip r:embed="rId1"/>
          <a:stretch>
            <a:fillRect/>
          </a:stretch>
        </p:blipFill>
        <p:spPr>
          <a:xfrm>
            <a:off x="6974533" y="4339257"/>
            <a:ext cx="5143670" cy="2405497"/>
          </a:xfrm>
          <a:prstGeom prst="rect">
            <a:avLst/>
          </a:prstGeom>
        </p:spPr>
      </p:pic>
      <p:sp>
        <p:nvSpPr>
          <p:cNvPr id="5" name="文本框 4"/>
          <p:cNvSpPr txBox="1"/>
          <p:nvPr userDrawn="1"/>
        </p:nvSpPr>
        <p:spPr>
          <a:xfrm>
            <a:off x="399635" y="2890436"/>
            <a:ext cx="11033938" cy="2438775"/>
          </a:xfrm>
          <a:prstGeom prst="rect">
            <a:avLst/>
          </a:prstGeom>
        </p:spPr>
        <p:txBody>
          <a:bodyPr wrap="square" rtlCol="0">
            <a:noAutofit/>
          </a:bodyPr>
          <a:lstStyle/>
          <a:p>
            <a:pPr marL="342900" indent="-342900">
              <a:buAutoNum type="circleNumDbPlain"/>
            </a:pPr>
            <a:r>
              <a:rPr lang="en-US" altLang="zh-CN" sz="2400" b="1" u="none">
                <a:solidFill>
                  <a:srgbClr val="000000"/>
                </a:solidFill>
                <a:latin typeface="Times New Roman" panose="02020603050405020304" charset="0"/>
                <a:ea typeface="Times New Roman" panose="02020603050405020304" charset="0"/>
                <a:cs typeface="Times New Roman" panose="02020603050405020304" charset="0"/>
              </a:rPr>
              <a:t>AI</a:t>
            </a:r>
            <a:r>
              <a:rPr lang="zh-CN" sz="2400" b="1" u="none">
                <a:solidFill>
                  <a:srgbClr val="000000"/>
                </a:solidFill>
                <a:latin typeface="Times New Roman" panose="02020603050405020304" charset="0"/>
                <a:ea typeface="Times New Roman" panose="02020603050405020304" charset="0"/>
                <a:cs typeface="Times New Roman" panose="02020603050405020304" charset="0"/>
              </a:rPr>
              <a:t>镜像大</a:t>
            </a:r>
            <a:r>
              <a:rPr lang="en-US" sz="1800" b="1" u="none">
                <a:solidFill>
                  <a:srgbClr val="000000"/>
                </a:solidFill>
                <a:latin typeface="Times New Roman" panose="02020603050405020304" charset="0"/>
                <a:ea typeface="Times New Roman" panose="02020603050405020304" charset="0"/>
                <a:cs typeface="Times New Roman" panose="02020603050405020304" charset="0"/>
              </a:rPr>
              <a:t>(</a:t>
            </a:r>
            <a:r>
              <a:rPr lang="zh-CN" sz="1800" b="1" u="none">
                <a:solidFill>
                  <a:srgbClr val="000000"/>
                </a:solidFill>
                <a:latin typeface="Times New Roman" panose="02020603050405020304" charset="0"/>
                <a:ea typeface="Times New Roman" panose="02020603050405020304" charset="0"/>
                <a:cs typeface="Times New Roman" panose="02020603050405020304" charset="0"/>
              </a:rPr>
              <a:t>平均</a:t>
            </a:r>
            <a:r>
              <a:rPr lang="en-US" sz="1800" b="1" u="none">
                <a:solidFill>
                  <a:srgbClr val="000000"/>
                </a:solidFill>
                <a:latin typeface="Times New Roman" panose="02020603050405020304" charset="0"/>
                <a:ea typeface="Times New Roman" panose="02020603050405020304" charset="0"/>
                <a:cs typeface="Times New Roman" panose="02020603050405020304" charset="0"/>
              </a:rPr>
              <a:t>30G</a:t>
            </a:r>
            <a:r>
              <a:rPr lang="zh-CN" sz="1800" b="1" u="none">
                <a:solidFill>
                  <a:srgbClr val="000000"/>
                </a:solidFill>
                <a:latin typeface="Times New Roman" panose="02020603050405020304" charset="0"/>
                <a:ea typeface="Times New Roman" panose="02020603050405020304" charset="0"/>
                <a:cs typeface="Times New Roman" panose="02020603050405020304" charset="0"/>
              </a:rPr>
              <a:t>以上</a:t>
            </a:r>
            <a:r>
              <a:rPr lang="en-US" sz="1800" b="1" u="none">
                <a:solidFill>
                  <a:srgbClr val="000000"/>
                </a:solidFill>
                <a:latin typeface="Times New Roman" panose="02020603050405020304" charset="0"/>
                <a:ea typeface="Times New Roman" panose="02020603050405020304" charset="0"/>
                <a:cs typeface="Times New Roman" panose="02020603050405020304" charset="0"/>
              </a:rPr>
              <a:t>)</a:t>
            </a:r>
            <a:r>
              <a:rPr b="0" u="none">
                <a:solidFill>
                  <a:srgbClr val="000000"/>
                </a:solidFill>
              </a:rPr>
              <a:t> </a:t>
            </a:r>
            <a:r>
              <a:rPr lang="en-US" sz="1600" b="1" u="none">
                <a:solidFill>
                  <a:srgbClr val="000000"/>
                </a:solidFill>
                <a:latin typeface="Times New Roman" panose="02020603050405020304" charset="0"/>
                <a:ea typeface="Times New Roman" panose="02020603050405020304" charset="0"/>
                <a:cs typeface="Times New Roman" panose="02020603050405020304" charset="0"/>
              </a:rPr>
              <a:t>——</a:t>
            </a:r>
            <a:r>
              <a:rPr b="0" u="none">
                <a:solidFill>
                  <a:srgbClr val="000000"/>
                </a:solidFill>
              </a:rPr>
              <a:t> </a:t>
            </a:r>
            <a:r>
              <a:rPr lang="zh-CN" sz="1600" u="none">
                <a:solidFill>
                  <a:srgbClr val="000000"/>
                </a:solidFill>
                <a:latin typeface="Alibaba PuHuiTi R" charset="0"/>
                <a:ea typeface="Alibaba PuHuiTi R" charset="0"/>
                <a:cs typeface="Alibaba PuHuiTi R" charset="0"/>
              </a:rPr>
              <a:t>实例启动拉镜像</a:t>
            </a:r>
            <a:r>
              <a:rPr lang="zh-CN" altLang="en-US" sz="1600" u="none">
                <a:solidFill>
                  <a:srgbClr val="000000"/>
                </a:solidFill>
                <a:latin typeface="Alibaba PuHuiTi R" charset="0"/>
                <a:ea typeface="Alibaba PuHuiTi R" charset="0"/>
                <a:cs typeface="Alibaba PuHuiTi R" charset="0"/>
              </a:rPr>
              <a:t>阶段</a:t>
            </a:r>
            <a:r>
              <a:rPr lang="zh-CN" sz="1600" u="none">
                <a:solidFill>
                  <a:srgbClr val="000000"/>
                </a:solidFill>
                <a:latin typeface="Alibaba PuHuiTi R" charset="0"/>
                <a:ea typeface="Alibaba PuHuiTi R" charset="0"/>
                <a:cs typeface="Alibaba PuHuiTi R" charset="0"/>
              </a:rPr>
              <a:t>非常耗时</a:t>
            </a:r>
            <a:r>
              <a:rPr lang="en-US" sz="1600" u="none">
                <a:solidFill>
                  <a:srgbClr val="000000"/>
                </a:solidFill>
                <a:latin typeface="Alibaba PuHuiTi R" charset="0"/>
                <a:ea typeface="Alibaba PuHuiTi R" charset="0"/>
                <a:cs typeface="Alibaba PuHuiTi R" charset="0"/>
              </a:rPr>
              <a:t>( &gt;</a:t>
            </a:r>
            <a:r>
              <a:rPr lang="en-US" altLang="zh-CN" sz="1600" u="none">
                <a:solidFill>
                  <a:srgbClr val="000000"/>
                </a:solidFill>
                <a:latin typeface="Alibaba PuHuiTi R" charset="0"/>
                <a:ea typeface="Alibaba PuHuiTi R" charset="0"/>
                <a:cs typeface="Alibaba PuHuiTi R" charset="0"/>
              </a:rPr>
              <a:t>10</a:t>
            </a:r>
            <a:r>
              <a:rPr lang="en-US" sz="1600" u="none">
                <a:solidFill>
                  <a:srgbClr val="000000"/>
                </a:solidFill>
                <a:latin typeface="Alibaba PuHuiTi R" charset="0"/>
                <a:ea typeface="Alibaba PuHuiTi R" charset="0"/>
                <a:cs typeface="Alibaba PuHuiTi R" charset="0"/>
              </a:rPr>
              <a:t>min )</a:t>
            </a:r>
            <a:endParaRPr lang="en-US" sz="1600" u="none">
              <a:solidFill>
                <a:srgbClr val="000000"/>
              </a:solidFill>
              <a:latin typeface="Alibaba PuHuiTi R" charset="0"/>
              <a:ea typeface="Alibaba PuHuiTi R" charset="0"/>
              <a:cs typeface="Alibaba PuHuiTi R" charset="0"/>
            </a:endParaRPr>
          </a:p>
          <a:p>
            <a:pPr marL="342900" indent="-342900">
              <a:buAutoNum type="circleNumDbPlain"/>
            </a:pPr>
            <a:endParaRPr lang="en-US" sz="1600" b="1" u="none">
              <a:solidFill>
                <a:srgbClr val="000000"/>
              </a:solidFill>
              <a:latin typeface="Times New Roman" panose="02020603050405020304" charset="0"/>
              <a:ea typeface="Times New Roman" panose="02020603050405020304" charset="0"/>
              <a:cs typeface="Times New Roman" panose="02020603050405020304" charset="0"/>
            </a:endParaRPr>
          </a:p>
          <a:p>
            <a:pPr marL="342900" indent="-342900">
              <a:buAutoNum type="circleNumDbPlain"/>
            </a:pPr>
            <a:r>
              <a:rPr lang="zh-CN" sz="2400" b="1" u="none">
                <a:solidFill>
                  <a:srgbClr val="000000"/>
                </a:solidFill>
                <a:latin typeface="Times New Roman" panose="02020603050405020304" charset="0"/>
                <a:ea typeface="Times New Roman" panose="02020603050405020304" charset="0"/>
                <a:cs typeface="Times New Roman" panose="02020603050405020304" charset="0"/>
              </a:rPr>
              <a:t>训练任务集中启动</a:t>
            </a:r>
            <a:r>
              <a:rPr lang="en-US" sz="1800" b="1" u="none">
                <a:solidFill>
                  <a:srgbClr val="000000"/>
                </a:solidFill>
                <a:latin typeface="Times New Roman" panose="02020603050405020304" charset="0"/>
                <a:ea typeface="Times New Roman" panose="02020603050405020304" charset="0"/>
                <a:cs typeface="Times New Roman" panose="02020603050405020304" charset="0"/>
              </a:rPr>
              <a:t>(</a:t>
            </a:r>
            <a:r>
              <a:rPr lang="zh-CN" sz="1800" b="1" u="none">
                <a:solidFill>
                  <a:srgbClr val="000000"/>
                </a:solidFill>
                <a:latin typeface="Times New Roman" panose="02020603050405020304" charset="0"/>
                <a:ea typeface="Times New Roman" panose="02020603050405020304" charset="0"/>
                <a:cs typeface="Times New Roman" panose="02020603050405020304" charset="0"/>
              </a:rPr>
              <a:t>并发</a:t>
            </a:r>
            <a:r>
              <a:rPr lang="en-US" sz="1800" b="1" u="none">
                <a:solidFill>
                  <a:srgbClr val="000000"/>
                </a:solidFill>
                <a:latin typeface="Times New Roman" panose="02020603050405020304" charset="0"/>
                <a:ea typeface="Times New Roman" panose="02020603050405020304" charset="0"/>
                <a:cs typeface="Times New Roman" panose="02020603050405020304" charset="0"/>
              </a:rPr>
              <a:t>100</a:t>
            </a:r>
            <a:r>
              <a:rPr lang="zh-CN" sz="1800" b="1" u="none">
                <a:solidFill>
                  <a:srgbClr val="000000"/>
                </a:solidFill>
                <a:latin typeface="Times New Roman" panose="02020603050405020304" charset="0"/>
                <a:ea typeface="Times New Roman" panose="02020603050405020304" charset="0"/>
                <a:cs typeface="Times New Roman" panose="02020603050405020304" charset="0"/>
              </a:rPr>
              <a:t>～</a:t>
            </a:r>
            <a:r>
              <a:rPr lang="en-US" sz="1800" b="1" u="none">
                <a:solidFill>
                  <a:srgbClr val="000000"/>
                </a:solidFill>
                <a:latin typeface="Times New Roman" panose="02020603050405020304" charset="0"/>
                <a:ea typeface="Times New Roman" panose="02020603050405020304" charset="0"/>
                <a:cs typeface="Times New Roman" panose="02020603050405020304" charset="0"/>
              </a:rPr>
              <a:t>1000+)</a:t>
            </a:r>
            <a:r>
              <a:rPr b="0" u="none">
                <a:solidFill>
                  <a:srgbClr val="000000"/>
                </a:solidFill>
              </a:rPr>
              <a:t> </a:t>
            </a:r>
            <a:r>
              <a:rPr lang="en-US" sz="1600" b="1" u="none">
                <a:solidFill>
                  <a:srgbClr val="000000"/>
                </a:solidFill>
                <a:latin typeface="Times New Roman" panose="02020603050405020304" charset="0"/>
                <a:ea typeface="Times New Roman" panose="02020603050405020304" charset="0"/>
                <a:cs typeface="Times New Roman" panose="02020603050405020304" charset="0"/>
              </a:rPr>
              <a:t>——</a:t>
            </a:r>
            <a:r>
              <a:rPr b="0" u="none">
                <a:solidFill>
                  <a:srgbClr val="000000"/>
                </a:solidFill>
              </a:rPr>
              <a:t> </a:t>
            </a:r>
            <a:r>
              <a:rPr lang="en-US" sz="1600" u="none">
                <a:solidFill>
                  <a:srgbClr val="000000"/>
                </a:solidFill>
                <a:latin typeface="Alibaba PuHuiTi R" charset="0"/>
                <a:ea typeface="Alibaba PuHuiTi R" charset="0"/>
                <a:cs typeface="Alibaba PuHuiTi R" charset="0"/>
              </a:rPr>
              <a:t>Harbor</a:t>
            </a:r>
            <a:r>
              <a:rPr lang="zh-CN" sz="1600" u="none">
                <a:solidFill>
                  <a:srgbClr val="000000"/>
                </a:solidFill>
                <a:latin typeface="Alibaba PuHuiTi R" charset="0"/>
                <a:ea typeface="Alibaba PuHuiTi R" charset="0"/>
                <a:cs typeface="Alibaba PuHuiTi R" charset="0"/>
              </a:rPr>
              <a:t>出口流量带宽打满</a:t>
            </a:r>
            <a:endParaRPr lang="zh-CN" sz="1600" u="none">
              <a:solidFill>
                <a:srgbClr val="000000"/>
              </a:solidFill>
              <a:latin typeface="Alibaba PuHuiTi R" charset="0"/>
              <a:ea typeface="Alibaba PuHuiTi R" charset="0"/>
              <a:cs typeface="Alibaba PuHuiTi R" charset="0"/>
            </a:endParaRPr>
          </a:p>
          <a:p>
            <a:pPr marL="342900" indent="-342900">
              <a:buAutoNum type="circleNumDbPlain"/>
            </a:pPr>
            <a:endParaRPr lang="zh-CN" sz="1600" b="1" u="none">
              <a:solidFill>
                <a:srgbClr val="000000"/>
              </a:solidFill>
              <a:latin typeface="Times New Roman" panose="02020603050405020304" charset="0"/>
              <a:ea typeface="Times New Roman" panose="02020603050405020304" charset="0"/>
              <a:cs typeface="Times New Roman" panose="02020603050405020304" charset="0"/>
            </a:endParaRPr>
          </a:p>
          <a:p>
            <a:pPr marL="342900" indent="-342900">
              <a:buAutoNum type="circleNumDbPlain"/>
            </a:pPr>
            <a:r>
              <a:rPr lang="zh-CN" sz="2400" b="1" u="none">
                <a:solidFill>
                  <a:srgbClr val="000000"/>
                </a:solidFill>
                <a:latin typeface="Times New Roman" panose="02020603050405020304" charset="0"/>
                <a:ea typeface="Times New Roman" panose="02020603050405020304" charset="0"/>
                <a:cs typeface="Times New Roman" panose="02020603050405020304" charset="0"/>
              </a:rPr>
              <a:t>单机瞬时</a:t>
            </a:r>
            <a:r>
              <a:rPr lang="en-US" sz="2400" b="1" u="none">
                <a:solidFill>
                  <a:srgbClr val="000000"/>
                </a:solidFill>
                <a:latin typeface="Times New Roman" panose="02020603050405020304" charset="0"/>
                <a:ea typeface="Times New Roman" panose="02020603050405020304" charset="0"/>
                <a:cs typeface="Times New Roman" panose="02020603050405020304" charset="0"/>
              </a:rPr>
              <a:t>/</a:t>
            </a:r>
            <a:r>
              <a:rPr lang="zh-CN" sz="2400" b="1" u="none">
                <a:solidFill>
                  <a:srgbClr val="000000"/>
                </a:solidFill>
                <a:latin typeface="Times New Roman" panose="02020603050405020304" charset="0"/>
                <a:ea typeface="Times New Roman" panose="02020603050405020304" charset="0"/>
                <a:cs typeface="Times New Roman" panose="02020603050405020304" charset="0"/>
              </a:rPr>
              <a:t>持续高</a:t>
            </a:r>
            <a:r>
              <a:rPr lang="en-US" sz="2400" b="1" u="none">
                <a:solidFill>
                  <a:srgbClr val="000000"/>
                </a:solidFill>
                <a:latin typeface="Times New Roman" panose="02020603050405020304" charset="0"/>
                <a:ea typeface="Times New Roman" panose="02020603050405020304" charset="0"/>
                <a:cs typeface="Times New Roman" panose="02020603050405020304" charset="0"/>
              </a:rPr>
              <a:t>IO</a:t>
            </a:r>
            <a:r>
              <a:rPr b="0" u="none">
                <a:solidFill>
                  <a:srgbClr val="000000"/>
                </a:solidFill>
              </a:rPr>
              <a:t> </a:t>
            </a:r>
            <a:r>
              <a:rPr lang="en-US" sz="1600" b="1" u="none">
                <a:solidFill>
                  <a:srgbClr val="000000"/>
                </a:solidFill>
                <a:latin typeface="Times New Roman" panose="02020603050405020304" charset="0"/>
                <a:ea typeface="Times New Roman" panose="02020603050405020304" charset="0"/>
                <a:cs typeface="Times New Roman" panose="02020603050405020304" charset="0"/>
              </a:rPr>
              <a:t>——</a:t>
            </a:r>
            <a:r>
              <a:rPr u="none">
                <a:solidFill>
                  <a:srgbClr val="000000"/>
                </a:solidFill>
                <a:latin typeface="Alibaba PuHuiTi R" charset="0"/>
                <a:ea typeface="Alibaba PuHuiTi R" charset="0"/>
                <a:cs typeface="Alibaba PuHuiTi R" charset="0"/>
              </a:rPr>
              <a:t> </a:t>
            </a:r>
            <a:r>
              <a:rPr lang="zh-CN" sz="1600" u="none">
                <a:solidFill>
                  <a:srgbClr val="000000"/>
                </a:solidFill>
                <a:latin typeface="Alibaba PuHuiTi R" charset="0"/>
                <a:ea typeface="Alibaba PuHuiTi R" charset="0"/>
                <a:cs typeface="Alibaba PuHuiTi R" charset="0"/>
              </a:rPr>
              <a:t>对其它业务稳定性带来影响和干扰</a:t>
            </a:r>
            <a:endParaRPr lang="en-US" altLang="en-US" sz="3200" u="none">
              <a:solidFill>
                <a:srgbClr val="000000"/>
              </a:solidFill>
              <a:latin typeface="Alibaba PuHuiTi R" charset="0"/>
              <a:ea typeface="Alibaba PuHuiTi R" charset="0"/>
              <a:cs typeface="Alibaba PuHuiTi R"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p:nvPr/>
        </p:nvSpPr>
        <p:spPr>
          <a:xfrm>
            <a:off x="361280" y="-131069"/>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4000" b="1" dirty="0">
                <a:solidFill>
                  <a:schemeClr val="bg1"/>
                </a:solidFill>
                <a:latin typeface="Clarity City" pitchFamily="2" charset="77"/>
                <a:cs typeface="Arial" panose="020B0604020202020204" pitchFamily="34" charset="0"/>
              </a:rPr>
              <a:t>AI model distribution in the Kuaishou</a:t>
            </a:r>
            <a:endParaRPr lang="en-US" sz="4000" b="1" dirty="0">
              <a:solidFill>
                <a:schemeClr val="bg1"/>
              </a:solidFill>
              <a:latin typeface="Clarity City" pitchFamily="2" charset="77"/>
              <a:cs typeface="Arial" panose="020B0604020202020204" pitchFamily="34" charset="0"/>
            </a:endParaRPr>
          </a:p>
        </p:txBody>
      </p:sp>
      <p:sp>
        <p:nvSpPr>
          <p:cNvPr id="16" name="文本框 15"/>
          <p:cNvSpPr txBox="1"/>
          <p:nvPr userDrawn="1"/>
        </p:nvSpPr>
        <p:spPr>
          <a:xfrm>
            <a:off x="470485" y="1657656"/>
            <a:ext cx="4374091" cy="461010"/>
          </a:xfrm>
          <a:prstGeom prst="rect">
            <a:avLst/>
          </a:prstGeom>
        </p:spPr>
        <p:txBody>
          <a:bodyPr wrap="square" rtlCol="0">
            <a:noAutofit/>
          </a:bodyPr>
          <a:lstStyle/>
          <a:p>
            <a:pPr algn="just"/>
            <a:r>
              <a:rPr sz="2400" b="1" u="none">
                <a:latin typeface="Alibaba PuHuiTi B" charset="0"/>
                <a:ea typeface="Alibaba PuHuiTi B" charset="0"/>
                <a:cs typeface="Alibaba PuHuiTi B" charset="0"/>
              </a:rPr>
              <a:t>快手AI模型镜像分发优化</a:t>
            </a:r>
            <a:r>
              <a:rPr lang="zh-CN" altLang="en-US" sz="2400" b="1" u="none">
                <a:latin typeface="Alibaba PuHuiTi B" charset="0"/>
                <a:ea typeface="Alibaba PuHuiTi B" charset="0"/>
                <a:cs typeface="Alibaba PuHuiTi B" charset="0"/>
              </a:rPr>
              <a:t>历程</a:t>
            </a:r>
            <a:endParaRPr lang="zh-CN" altLang="en-US" sz="2400" b="1">
              <a:latin typeface="Alibaba PuHuiTi B" charset="0"/>
              <a:ea typeface="Alibaba PuHuiTi B" charset="0"/>
              <a:cs typeface="Alibaba PuHuiTi B" charset="0"/>
            </a:endParaRPr>
          </a:p>
        </p:txBody>
      </p:sp>
      <p:pic>
        <p:nvPicPr>
          <p:cNvPr id="2" name="图片 1" descr="upload_post_object_v2_662968739"/>
          <p:cNvPicPr>
            <a:picLocks noChangeAspect="1"/>
          </p:cNvPicPr>
          <p:nvPr/>
        </p:nvPicPr>
        <p:blipFill>
          <a:blip r:embed="rId1"/>
          <a:stretch>
            <a:fillRect/>
          </a:stretch>
        </p:blipFill>
        <p:spPr>
          <a:xfrm>
            <a:off x="361332" y="2759544"/>
            <a:ext cx="11271108" cy="3589291"/>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p:nvPr/>
        </p:nvSpPr>
        <p:spPr>
          <a:xfrm>
            <a:off x="361280" y="-131069"/>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4000" b="1" dirty="0">
                <a:solidFill>
                  <a:schemeClr val="bg1"/>
                </a:solidFill>
                <a:latin typeface="Clarity City" pitchFamily="2" charset="77"/>
                <a:cs typeface="Arial" panose="020B0604020202020204" pitchFamily="34" charset="0"/>
              </a:rPr>
              <a:t>AI model distribution in the Kuaishou</a:t>
            </a:r>
            <a:endParaRPr lang="en-US" sz="4000" b="1" dirty="0">
              <a:solidFill>
                <a:schemeClr val="bg1"/>
              </a:solidFill>
              <a:latin typeface="Clarity City" pitchFamily="2" charset="77"/>
              <a:cs typeface="Arial" panose="020B0604020202020204" pitchFamily="34" charset="0"/>
            </a:endParaRPr>
          </a:p>
        </p:txBody>
      </p:sp>
      <p:sp>
        <p:nvSpPr>
          <p:cNvPr id="16" name="文本框 15"/>
          <p:cNvSpPr txBox="1"/>
          <p:nvPr userDrawn="1"/>
        </p:nvSpPr>
        <p:spPr>
          <a:xfrm>
            <a:off x="368689" y="1365043"/>
            <a:ext cx="5762740" cy="461010"/>
          </a:xfrm>
          <a:prstGeom prst="rect">
            <a:avLst/>
          </a:prstGeom>
        </p:spPr>
        <p:txBody>
          <a:bodyPr wrap="square" rtlCol="0">
            <a:noAutofit/>
          </a:bodyPr>
          <a:lstStyle/>
          <a:p>
            <a:pPr algn="just"/>
            <a:r>
              <a:rPr lang="zh-CN" altLang="en-US" sz="2400" b="1">
                <a:latin typeface="Alibaba PuHuiTi B" charset="0"/>
                <a:ea typeface="Alibaba PuHuiTi B" charset="0"/>
                <a:cs typeface="Alibaba PuHuiTi B" charset="0"/>
              </a:rPr>
              <a:t>快手</a:t>
            </a:r>
            <a:r>
              <a:rPr lang="en-US" altLang="zh-CN" sz="2400" b="1">
                <a:latin typeface="Alibaba PuHuiTi B" charset="0"/>
                <a:ea typeface="Alibaba PuHuiTi B" charset="0"/>
                <a:cs typeface="Alibaba PuHuiTi B" charset="0"/>
              </a:rPr>
              <a:t>AI</a:t>
            </a:r>
            <a:r>
              <a:rPr lang="zh-CN" altLang="en-US" sz="2400" b="1">
                <a:latin typeface="Alibaba PuHuiTi B" charset="0"/>
                <a:ea typeface="Alibaba PuHuiTi B" charset="0"/>
                <a:cs typeface="Alibaba PuHuiTi B" charset="0"/>
              </a:rPr>
              <a:t>模型镜像分发技术选型</a:t>
            </a:r>
            <a:endParaRPr lang="zh-CN" altLang="en-US" sz="2400" b="1">
              <a:latin typeface="Alibaba PuHuiTi B" charset="0"/>
              <a:ea typeface="Alibaba PuHuiTi B" charset="0"/>
              <a:cs typeface="Alibaba PuHuiTi B" charset="0"/>
            </a:endParaRPr>
          </a:p>
        </p:txBody>
      </p:sp>
      <p:pic>
        <p:nvPicPr>
          <p:cNvPr id="3" name="图片 2" descr="upload_post_object_v2_736056282"/>
          <p:cNvPicPr>
            <a:picLocks noChangeAspect="1"/>
          </p:cNvPicPr>
          <p:nvPr/>
        </p:nvPicPr>
        <p:blipFill>
          <a:blip r:embed="rId1"/>
          <a:stretch>
            <a:fillRect/>
          </a:stretch>
        </p:blipFill>
        <p:spPr>
          <a:xfrm>
            <a:off x="525759" y="2117108"/>
            <a:ext cx="11566096" cy="444141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p:nvPr/>
        </p:nvSpPr>
        <p:spPr>
          <a:xfrm>
            <a:off x="361280" y="-131069"/>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4000" b="1" dirty="0">
                <a:solidFill>
                  <a:schemeClr val="bg1"/>
                </a:solidFill>
                <a:latin typeface="Clarity City" pitchFamily="2" charset="77"/>
                <a:cs typeface="Arial" panose="020B0604020202020204" pitchFamily="34" charset="0"/>
              </a:rPr>
              <a:t>AI model distribution in the Kuaishou</a:t>
            </a:r>
            <a:endParaRPr lang="en-US" sz="4000" b="1" dirty="0">
              <a:solidFill>
                <a:schemeClr val="bg1"/>
              </a:solidFill>
              <a:latin typeface="Clarity City" pitchFamily="2" charset="77"/>
              <a:cs typeface="Arial" panose="020B0604020202020204" pitchFamily="34" charset="0"/>
            </a:endParaRPr>
          </a:p>
        </p:txBody>
      </p:sp>
      <p:sp>
        <p:nvSpPr>
          <p:cNvPr id="16" name="文本框 15"/>
          <p:cNvSpPr txBox="1"/>
          <p:nvPr userDrawn="1"/>
        </p:nvSpPr>
        <p:spPr>
          <a:xfrm>
            <a:off x="230990" y="1210442"/>
            <a:ext cx="5762740" cy="461010"/>
          </a:xfrm>
          <a:prstGeom prst="rect">
            <a:avLst/>
          </a:prstGeom>
        </p:spPr>
        <p:txBody>
          <a:bodyPr wrap="square" rtlCol="0">
            <a:noAutofit/>
          </a:bodyPr>
          <a:lstStyle/>
          <a:p>
            <a:pPr algn="just"/>
            <a:r>
              <a:rPr lang="zh-CN" altLang="en-US" sz="2400" b="1">
                <a:latin typeface="Alibaba PuHuiTi B" charset="0"/>
                <a:ea typeface="Alibaba PuHuiTi B" charset="0"/>
                <a:cs typeface="Alibaba PuHuiTi B" charset="0"/>
              </a:rPr>
              <a:t>快手</a:t>
            </a:r>
            <a:r>
              <a:rPr lang="en-US" altLang="zh-CN" sz="2400" b="1">
                <a:latin typeface="Alibaba PuHuiTi B" charset="0"/>
                <a:ea typeface="Alibaba PuHuiTi B" charset="0"/>
                <a:cs typeface="Alibaba PuHuiTi B" charset="0"/>
              </a:rPr>
              <a:t>AI</a:t>
            </a:r>
            <a:r>
              <a:rPr lang="zh-CN" altLang="en-US" sz="2400" b="1">
                <a:latin typeface="Alibaba PuHuiTi B" charset="0"/>
                <a:ea typeface="Alibaba PuHuiTi B" charset="0"/>
                <a:cs typeface="Alibaba PuHuiTi B" charset="0"/>
              </a:rPr>
              <a:t>模型镜像分发技术选型</a:t>
            </a:r>
            <a:endParaRPr lang="zh-CN" altLang="en-US" sz="2400" b="1">
              <a:latin typeface="Alibaba PuHuiTi B" charset="0"/>
              <a:ea typeface="Alibaba PuHuiTi B" charset="0"/>
              <a:cs typeface="Alibaba PuHuiTi B" charset="0"/>
            </a:endParaRPr>
          </a:p>
        </p:txBody>
      </p:sp>
      <p:sp>
        <p:nvSpPr>
          <p:cNvPr id="3" name="此处为内容页标题 / 副标题"/>
          <p:cNvSpPr txBox="1"/>
          <p:nvPr/>
        </p:nvSpPr>
        <p:spPr>
          <a:xfrm>
            <a:off x="294156" y="1857787"/>
            <a:ext cx="3786797" cy="369332"/>
          </a:xfrm>
          <a:prstGeom prst="rect">
            <a:avLst/>
          </a:prstGeom>
        </p:spPr>
        <p:txBody>
          <a:bodyPr wrap="square" lIns="0" tIns="0" rIns="0" bIns="0">
            <a:spAutoFit/>
          </a:bodyPr>
          <a:lstStyle/>
          <a:p>
            <a:pPr algn="l" defTabSz="342900">
              <a:buClr>
                <a:srgbClr val="636362"/>
              </a:buClr>
              <a:buFont typeface="Microsoft Sans Serif" panose="020B0604020202020204"/>
              <a:defRPr sz="4000" b="1">
                <a:solidFill>
                  <a:srgbClr val="00ACFF"/>
                </a:solidFill>
                <a:uFill>
                  <a:solidFill>
                    <a:srgbClr val="636362"/>
                  </a:solidFill>
                </a:uFill>
                <a:latin typeface="Alibaba PuHuiTi B"/>
                <a:ea typeface="Alibaba PuHuiTi B"/>
                <a:cs typeface="Alibaba PuHuiTi B"/>
                <a:sym typeface="Alibaba PuHuiTi"/>
              </a:defRPr>
            </a:pPr>
            <a:r>
              <a:rPr lang="en-US" sz="2400" dirty="0" err="1">
                <a:solidFill>
                  <a:srgbClr val="212121"/>
                </a:solidFill>
                <a:uFill>
                  <a:solidFill>
                    <a:srgbClr val="F5F5F5"/>
                  </a:solidFill>
                </a:uFill>
              </a:rPr>
              <a:t>模型镜像</a:t>
            </a:r>
            <a:endParaRPr sz="2400" dirty="0">
              <a:solidFill>
                <a:srgbClr val="53585F"/>
              </a:solidFill>
              <a:uFill>
                <a:solidFill>
                  <a:srgbClr val="F5F5F5"/>
                </a:solidFill>
              </a:uFill>
            </a:endParaRPr>
          </a:p>
        </p:txBody>
      </p:sp>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775855" y="2554336"/>
            <a:ext cx="7276583" cy="4085859"/>
          </a:xfrm>
          <a:prstGeom prst="rect">
            <a:avLst/>
          </a:prstGeom>
        </p:spPr>
      </p:pic>
      <p:sp>
        <p:nvSpPr>
          <p:cNvPr id="7" name="普惠体常规体26pt，正文内容正文内容正文内容正文内容正文内容正文内容正文内容正文内容正文内容正文内容正文内容正文内容。…"/>
          <p:cNvSpPr txBox="1"/>
          <p:nvPr/>
        </p:nvSpPr>
        <p:spPr>
          <a:xfrm>
            <a:off x="279365" y="2379708"/>
            <a:ext cx="4274721" cy="4156978"/>
          </a:xfrm>
          <a:prstGeom prst="rect">
            <a:avLst/>
          </a:prstGeom>
        </p:spPr>
        <p:txBody>
          <a:bodyPr wrap="square" lIns="0" tIns="0" rIns="0" bIns="0">
            <a:noAutofit/>
          </a:bodyPr>
          <a:lstStyle/>
          <a:p>
            <a:pPr marL="285750" indent="-285750" algn="just" defTabSz="342900">
              <a:lnSpc>
                <a:spcPct val="120000"/>
              </a:lnSpc>
              <a:spcBef>
                <a:spcPts val="450"/>
              </a:spcBef>
              <a:buClr>
                <a:srgbClr val="6C6C6C"/>
              </a:buClr>
              <a:buChar char="•"/>
              <a:defRPr sz="2600">
                <a:solidFill>
                  <a:srgbClr val="545352"/>
                </a:solidFill>
                <a:uFill>
                  <a:solidFill>
                    <a:srgbClr val="000000"/>
                  </a:solidFill>
                </a:uFill>
                <a:latin typeface="Alibaba PuHuiTi R"/>
                <a:ea typeface="Alibaba PuHuiTi R"/>
                <a:cs typeface="Alibaba PuHuiTi R"/>
                <a:sym typeface="Alibaba PuHuiTi"/>
              </a:defRPr>
            </a:pPr>
            <a:r>
              <a:rPr lang="zh-CN" altLang="en-US" sz="1600" b="1" dirty="0">
                <a:effectLst/>
              </a:rPr>
              <a:t>投入成本低：</a:t>
            </a:r>
            <a:r>
              <a:rPr lang="zh-CN" altLang="en-US" sz="1600" dirty="0">
                <a:effectLst/>
              </a:rPr>
              <a:t>无需投入额外人力负责模型管理系统的开发与维护，无需投入额外资源搭建系统，利用容器云已有镜像管理、分发能力，低成本即可完成内部</a:t>
            </a:r>
            <a:r>
              <a:rPr lang="en-US" altLang="zh-CN" sz="1600" dirty="0">
                <a:effectLst/>
              </a:rPr>
              <a:t>AI</a:t>
            </a:r>
            <a:r>
              <a:rPr lang="zh-CN" altLang="en-US" sz="1600" dirty="0">
                <a:effectLst/>
              </a:rPr>
              <a:t>模型市场、模型分发等管理需求</a:t>
            </a:r>
            <a:endParaRPr lang="zh-CN" altLang="en-US" sz="1600" dirty="0">
              <a:effectLst/>
            </a:endParaRPr>
          </a:p>
          <a:p>
            <a:pPr marL="285750" indent="-285750" algn="just" defTabSz="342900">
              <a:lnSpc>
                <a:spcPct val="120000"/>
              </a:lnSpc>
              <a:spcBef>
                <a:spcPts val="450"/>
              </a:spcBef>
              <a:buClr>
                <a:srgbClr val="6C6C6C"/>
              </a:buClr>
              <a:buChar char="•"/>
              <a:defRPr sz="2600">
                <a:solidFill>
                  <a:srgbClr val="545352"/>
                </a:solidFill>
                <a:uFill>
                  <a:solidFill>
                    <a:srgbClr val="000000"/>
                  </a:solidFill>
                </a:uFill>
                <a:latin typeface="Alibaba PuHuiTi R"/>
                <a:ea typeface="Alibaba PuHuiTi R"/>
                <a:cs typeface="Alibaba PuHuiTi R"/>
                <a:sym typeface="Alibaba PuHuiTi"/>
              </a:defRPr>
            </a:pPr>
            <a:endParaRPr lang="zh-CN" altLang="en-US" sz="1600" dirty="0">
              <a:effectLst/>
            </a:endParaRPr>
          </a:p>
          <a:p>
            <a:pPr marL="285750" indent="-285750" algn="just" defTabSz="342900">
              <a:lnSpc>
                <a:spcPct val="120000"/>
              </a:lnSpc>
              <a:spcBef>
                <a:spcPts val="450"/>
              </a:spcBef>
              <a:buClr>
                <a:srgbClr val="6C6C6C"/>
              </a:buClr>
              <a:buChar char="•"/>
              <a:defRPr sz="2600">
                <a:solidFill>
                  <a:srgbClr val="545352"/>
                </a:solidFill>
                <a:uFill>
                  <a:solidFill>
                    <a:srgbClr val="000000"/>
                  </a:solidFill>
                </a:uFill>
                <a:latin typeface="Alibaba PuHuiTi R"/>
                <a:ea typeface="Alibaba PuHuiTi R"/>
                <a:cs typeface="Alibaba PuHuiTi R"/>
                <a:sym typeface="Alibaba PuHuiTi"/>
              </a:defRPr>
            </a:pPr>
            <a:r>
              <a:rPr lang="zh-CN" altLang="en-US" sz="1600" b="1" dirty="0">
                <a:effectLst/>
              </a:rPr>
              <a:t>交付便利：</a:t>
            </a:r>
            <a:r>
              <a:rPr lang="zh-CN" altLang="en-US" sz="1600" dirty="0">
                <a:effectLst/>
              </a:rPr>
              <a:t>镜像仓库是公司级服务，通过镜像模型产品的方式发布，非常适合公司内部跨团队交付以及模型共享，特别是业务已经完成容器化</a:t>
            </a:r>
            <a:endParaRPr lang="zh-CN" altLang="en-US" sz="1600" dirty="0">
              <a:effectLst/>
            </a:endParaRPr>
          </a:p>
          <a:p>
            <a:pPr marL="285750" indent="-285750" algn="just" defTabSz="342900">
              <a:lnSpc>
                <a:spcPct val="120000"/>
              </a:lnSpc>
              <a:spcBef>
                <a:spcPts val="450"/>
              </a:spcBef>
              <a:buClr>
                <a:srgbClr val="6C6C6C"/>
              </a:buClr>
              <a:buChar char="•"/>
              <a:defRPr sz="2600">
                <a:solidFill>
                  <a:srgbClr val="545352"/>
                </a:solidFill>
                <a:uFill>
                  <a:solidFill>
                    <a:srgbClr val="000000"/>
                  </a:solidFill>
                </a:uFill>
                <a:latin typeface="Alibaba PuHuiTi R"/>
                <a:ea typeface="Alibaba PuHuiTi R"/>
                <a:cs typeface="Alibaba PuHuiTi R"/>
                <a:sym typeface="Alibaba PuHuiTi"/>
              </a:defRPr>
            </a:pPr>
            <a:endParaRPr lang="zh-CN" altLang="en-US" sz="1600" dirty="0">
              <a:effectLst/>
            </a:endParaRPr>
          </a:p>
          <a:p>
            <a:pPr marL="285750" indent="-285750" algn="just" defTabSz="342900">
              <a:lnSpc>
                <a:spcPct val="120000"/>
              </a:lnSpc>
              <a:spcBef>
                <a:spcPts val="450"/>
              </a:spcBef>
              <a:buClr>
                <a:srgbClr val="6C6C6C"/>
              </a:buClr>
              <a:buChar char="•"/>
              <a:defRPr sz="2600">
                <a:solidFill>
                  <a:srgbClr val="545352"/>
                </a:solidFill>
                <a:uFill>
                  <a:solidFill>
                    <a:srgbClr val="000000"/>
                  </a:solidFill>
                </a:uFill>
                <a:latin typeface="Alibaba PuHuiTi R"/>
                <a:ea typeface="Alibaba PuHuiTi R"/>
                <a:cs typeface="Alibaba PuHuiTi R"/>
                <a:sym typeface="Alibaba PuHuiTi"/>
              </a:defRPr>
            </a:pPr>
            <a:r>
              <a:rPr lang="zh-CN" altLang="en-US" sz="1600" b="1" dirty="0">
                <a:effectLst/>
              </a:rPr>
              <a:t>数据共享：</a:t>
            </a:r>
            <a:r>
              <a:rPr lang="zh-CN" altLang="en-US" sz="1600" dirty="0">
                <a:effectLst/>
              </a:rPr>
              <a:t>得益于容器镜像层复用，以及镜像数据</a:t>
            </a:r>
            <a:r>
              <a:rPr lang="en-US" altLang="zh-CN" sz="1600" dirty="0">
                <a:effectLst/>
              </a:rPr>
              <a:t>chunk</a:t>
            </a:r>
            <a:r>
              <a:rPr lang="zh-CN" altLang="en-US" sz="1600" dirty="0">
                <a:effectLst/>
              </a:rPr>
              <a:t>粒度的去重、压缩等机制，可以节省模型加载流量以及后端数据存储压力</a:t>
            </a:r>
            <a:endParaRPr lang="zh-CN" altLang="en-US" sz="1600" dirty="0">
              <a:effectLst/>
            </a:endParaRPr>
          </a:p>
          <a:p>
            <a:pPr algn="just" defTabSz="342900">
              <a:lnSpc>
                <a:spcPct val="120000"/>
              </a:lnSpc>
              <a:spcBef>
                <a:spcPts val="450"/>
              </a:spcBef>
              <a:buClr>
                <a:srgbClr val="6C6C6C"/>
              </a:buClr>
              <a:defRPr sz="2600">
                <a:solidFill>
                  <a:srgbClr val="545352"/>
                </a:solidFill>
                <a:uFill>
                  <a:solidFill>
                    <a:srgbClr val="000000"/>
                  </a:solidFill>
                </a:uFill>
                <a:latin typeface="Alibaba PuHuiTi R"/>
                <a:ea typeface="Alibaba PuHuiTi R"/>
                <a:cs typeface="Alibaba PuHuiTi R"/>
                <a:sym typeface="Alibaba PuHuiTi"/>
              </a:defRPr>
            </a:pPr>
            <a:endParaRPr lang="zh-CN" altLang="en-US" sz="1600" dirty="0">
              <a:effectLst/>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p:nvPr/>
        </p:nvSpPr>
        <p:spPr>
          <a:xfrm>
            <a:off x="361280" y="-131069"/>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4000" b="1" dirty="0">
                <a:solidFill>
                  <a:schemeClr val="bg1"/>
                </a:solidFill>
                <a:latin typeface="Clarity City" pitchFamily="2" charset="77"/>
                <a:cs typeface="Arial" panose="020B0604020202020204" pitchFamily="34" charset="0"/>
              </a:rPr>
              <a:t>AI model distribution in the Kuaishou</a:t>
            </a:r>
            <a:endParaRPr lang="en-US" sz="4000" b="1" dirty="0">
              <a:solidFill>
                <a:schemeClr val="bg1"/>
              </a:solidFill>
              <a:latin typeface="Clarity City" pitchFamily="2" charset="77"/>
              <a:cs typeface="Arial" panose="020B0604020202020204" pitchFamily="34" charset="0"/>
            </a:endParaRPr>
          </a:p>
        </p:txBody>
      </p:sp>
      <p:sp>
        <p:nvSpPr>
          <p:cNvPr id="16" name="文本框 15"/>
          <p:cNvSpPr txBox="1"/>
          <p:nvPr userDrawn="1"/>
        </p:nvSpPr>
        <p:spPr>
          <a:xfrm>
            <a:off x="230990" y="1402597"/>
            <a:ext cx="5762740" cy="461010"/>
          </a:xfrm>
          <a:prstGeom prst="rect">
            <a:avLst/>
          </a:prstGeom>
        </p:spPr>
        <p:txBody>
          <a:bodyPr wrap="square" rtlCol="0">
            <a:noAutofit/>
          </a:bodyPr>
          <a:lstStyle/>
          <a:p>
            <a:pPr algn="just"/>
            <a:r>
              <a:rPr lang="en-US" altLang="zh-CN" sz="2400" b="1">
                <a:latin typeface="Alibaba PuHuiTi B" charset="0"/>
                <a:ea typeface="Alibaba PuHuiTi B" charset="0"/>
                <a:cs typeface="Alibaba PuHuiTi B" charset="0"/>
              </a:rPr>
              <a:t>Dragonfly AI</a:t>
            </a:r>
            <a:r>
              <a:rPr lang="zh-CN" altLang="en-US" sz="2400" b="1">
                <a:latin typeface="Alibaba PuHuiTi B" charset="0"/>
                <a:ea typeface="Alibaba PuHuiTi B" charset="0"/>
                <a:cs typeface="Alibaba PuHuiTi B" charset="0"/>
              </a:rPr>
              <a:t>模型镜像分发实践</a:t>
            </a:r>
            <a:endParaRPr lang="zh-CN" altLang="en-US" sz="2400" b="1">
              <a:latin typeface="Alibaba PuHuiTi B" charset="0"/>
              <a:ea typeface="Alibaba PuHuiTi B" charset="0"/>
              <a:cs typeface="Alibaba PuHuiTi B" charset="0"/>
            </a:endParaRPr>
          </a:p>
        </p:txBody>
      </p:sp>
      <p:sp>
        <p:nvSpPr>
          <p:cNvPr id="3" name="此处为内容页标题 / 副标题"/>
          <p:cNvSpPr txBox="1"/>
          <p:nvPr/>
        </p:nvSpPr>
        <p:spPr>
          <a:xfrm>
            <a:off x="336236" y="2286441"/>
            <a:ext cx="3786797" cy="368935"/>
          </a:xfrm>
          <a:prstGeom prst="rect">
            <a:avLst/>
          </a:prstGeom>
        </p:spPr>
        <p:txBody>
          <a:bodyPr wrap="square" lIns="0" tIns="0" rIns="0" bIns="0">
            <a:spAutoFit/>
          </a:bodyPr>
          <a:lstStyle/>
          <a:p>
            <a:pPr algn="l" defTabSz="342900">
              <a:buClr>
                <a:srgbClr val="636362"/>
              </a:buClr>
              <a:buFont typeface="Microsoft Sans Serif" panose="020B0604020202020204"/>
              <a:defRPr sz="4000" b="1">
                <a:solidFill>
                  <a:srgbClr val="00ACFF"/>
                </a:solidFill>
                <a:uFill>
                  <a:solidFill>
                    <a:srgbClr val="636362"/>
                  </a:solidFill>
                </a:uFill>
                <a:latin typeface="Alibaba PuHuiTi B"/>
                <a:ea typeface="Alibaba PuHuiTi B"/>
                <a:cs typeface="Alibaba PuHuiTi B"/>
                <a:sym typeface="Alibaba PuHuiTi"/>
              </a:defRPr>
            </a:pPr>
            <a:r>
              <a:rPr lang="zh-CN" altLang="en-US" sz="2400" dirty="0" err="1">
                <a:solidFill>
                  <a:srgbClr val="212121"/>
                </a:solidFill>
                <a:uFill>
                  <a:solidFill>
                    <a:srgbClr val="F5F5F5"/>
                  </a:solidFill>
                </a:uFill>
              </a:rPr>
              <a:t>管控稳定性</a:t>
            </a:r>
            <a:endParaRPr sz="2400" dirty="0">
              <a:solidFill>
                <a:srgbClr val="53585F"/>
              </a:solidFill>
              <a:uFill>
                <a:solidFill>
                  <a:srgbClr val="F5F5F5"/>
                </a:solidFill>
              </a:uFill>
            </a:endParaRPr>
          </a:p>
        </p:txBody>
      </p:sp>
      <p:sp>
        <p:nvSpPr>
          <p:cNvPr id="7" name="普惠体常规体26pt，正文内容正文内容正文内容正文内容正文内容正文内容正文内容正文内容正文内容正文内容正文内容正文内容。…"/>
          <p:cNvSpPr txBox="1"/>
          <p:nvPr/>
        </p:nvSpPr>
        <p:spPr>
          <a:xfrm>
            <a:off x="336272" y="2872741"/>
            <a:ext cx="3559075" cy="3299669"/>
          </a:xfrm>
          <a:prstGeom prst="rect">
            <a:avLst/>
          </a:prstGeom>
        </p:spPr>
        <p:txBody>
          <a:bodyPr wrap="square" lIns="0" tIns="0" rIns="0" bIns="0">
            <a:noAutofit/>
          </a:bodyPr>
          <a:lstStyle/>
          <a:p>
            <a:pPr indent="0" algn="just" defTabSz="342900">
              <a:lnSpc>
                <a:spcPct val="120000"/>
              </a:lnSpc>
              <a:spcBef>
                <a:spcPts val="450"/>
              </a:spcBef>
              <a:buClr>
                <a:srgbClr val="6C6C6C"/>
              </a:buClr>
              <a:buNone/>
              <a:defRPr sz="2600">
                <a:solidFill>
                  <a:srgbClr val="545352"/>
                </a:solidFill>
                <a:uFill>
                  <a:solidFill>
                    <a:srgbClr val="000000"/>
                  </a:solidFill>
                </a:uFill>
                <a:latin typeface="Alibaba PuHuiTi R"/>
                <a:ea typeface="Alibaba PuHuiTi R"/>
                <a:cs typeface="Alibaba PuHuiTi R"/>
                <a:sym typeface="Alibaba PuHuiTi"/>
              </a:defRPr>
            </a:pPr>
            <a:r>
              <a:rPr lang="zh-CN" altLang="en-US" sz="1600" dirty="0">
                <a:effectLst/>
              </a:rPr>
              <a:t>快手容器云有近几十万的主机，每时每刻都有非常多重要的业务发布活动，比如电商大促、辛巴等大促直播活动、明星见面会等都有快速扩缩容需求，镜像分发接入</a:t>
            </a:r>
            <a:r>
              <a:rPr lang="en-US" altLang="zh-CN" sz="1600" dirty="0">
                <a:effectLst/>
              </a:rPr>
              <a:t>Dragonfly</a:t>
            </a:r>
            <a:r>
              <a:rPr lang="zh-CN" altLang="en-US" sz="1600" dirty="0">
                <a:effectLst/>
              </a:rPr>
              <a:t>后，可以说，整个公司的业务发布就押宝的</a:t>
            </a:r>
            <a:r>
              <a:rPr lang="en-US" altLang="zh-CN" sz="1600" dirty="0">
                <a:effectLst/>
                <a:sym typeface="+mn-ea"/>
              </a:rPr>
              <a:t>Dragonfly</a:t>
            </a:r>
            <a:r>
              <a:rPr lang="zh-CN" altLang="en-US" sz="1600" dirty="0">
                <a:effectLst/>
                <a:sym typeface="+mn-ea"/>
              </a:rPr>
              <a:t>上，对于管控面的稳定性要求极其重要。对此，我们必须采取多</a:t>
            </a:r>
            <a:r>
              <a:rPr lang="en-US" altLang="zh-CN" sz="1600" dirty="0">
                <a:effectLst/>
              </a:rPr>
              <a:t>AZ</a:t>
            </a:r>
            <a:r>
              <a:rPr lang="zh-CN" altLang="en-US" sz="1600" dirty="0">
                <a:effectLst/>
              </a:rPr>
              <a:t>部署架构，</a:t>
            </a:r>
            <a:r>
              <a:rPr lang="en-US" altLang="zh-CN" sz="1600" dirty="0">
                <a:effectLst/>
              </a:rPr>
              <a:t>AZ</a:t>
            </a:r>
            <a:r>
              <a:rPr lang="zh-CN" altLang="en-US" sz="1600" dirty="0">
                <a:effectLst/>
              </a:rPr>
              <a:t>之间互为灾备，管控面具备自动调度和自动摘流机制，异常时能够快速止损</a:t>
            </a:r>
            <a:endParaRPr lang="zh-CN" altLang="en-US" sz="1600" dirty="0">
              <a:effectLst/>
            </a:endParaRPr>
          </a:p>
          <a:p>
            <a:pPr algn="just" defTabSz="342900">
              <a:lnSpc>
                <a:spcPct val="120000"/>
              </a:lnSpc>
              <a:spcBef>
                <a:spcPts val="450"/>
              </a:spcBef>
              <a:buClr>
                <a:srgbClr val="6C6C6C"/>
              </a:buClr>
              <a:defRPr sz="2600">
                <a:solidFill>
                  <a:srgbClr val="545352"/>
                </a:solidFill>
                <a:uFill>
                  <a:solidFill>
                    <a:srgbClr val="000000"/>
                  </a:solidFill>
                </a:uFill>
                <a:latin typeface="Alibaba PuHuiTi R"/>
                <a:ea typeface="Alibaba PuHuiTi R"/>
                <a:cs typeface="Alibaba PuHuiTi R"/>
                <a:sym typeface="Alibaba PuHuiTi"/>
              </a:defRPr>
            </a:pPr>
            <a:endParaRPr lang="zh-CN" altLang="en-US" sz="1600" dirty="0">
              <a:effectLst/>
            </a:endParaRPr>
          </a:p>
        </p:txBody>
      </p:sp>
      <p:pic>
        <p:nvPicPr>
          <p:cNvPr id="9" name="图片 8" descr="upload_post_object_v2_065165730"/>
          <p:cNvPicPr>
            <a:picLocks noChangeAspect="1"/>
          </p:cNvPicPr>
          <p:nvPr/>
        </p:nvPicPr>
        <p:blipFill>
          <a:blip r:embed="rId1"/>
          <a:stretch>
            <a:fillRect/>
          </a:stretch>
        </p:blipFill>
        <p:spPr>
          <a:xfrm>
            <a:off x="3990922" y="2492112"/>
            <a:ext cx="8156735" cy="3708362"/>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p:nvPr/>
        </p:nvSpPr>
        <p:spPr>
          <a:xfrm>
            <a:off x="361280" y="-131069"/>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4000" b="1" dirty="0">
                <a:solidFill>
                  <a:schemeClr val="bg1"/>
                </a:solidFill>
                <a:latin typeface="Clarity City" pitchFamily="2" charset="77"/>
                <a:cs typeface="Arial" panose="020B0604020202020204" pitchFamily="34" charset="0"/>
              </a:rPr>
              <a:t>AI model distribution in the Kuaishou</a:t>
            </a:r>
            <a:endParaRPr lang="en-US" sz="4000" b="1" dirty="0">
              <a:solidFill>
                <a:schemeClr val="bg1"/>
              </a:solidFill>
              <a:latin typeface="Clarity City" pitchFamily="2" charset="77"/>
              <a:cs typeface="Arial" panose="020B0604020202020204" pitchFamily="34" charset="0"/>
            </a:endParaRPr>
          </a:p>
        </p:txBody>
      </p:sp>
      <p:sp>
        <p:nvSpPr>
          <p:cNvPr id="16" name="文本框 15"/>
          <p:cNvSpPr txBox="1"/>
          <p:nvPr userDrawn="1"/>
        </p:nvSpPr>
        <p:spPr>
          <a:xfrm>
            <a:off x="230990" y="1210442"/>
            <a:ext cx="5762740" cy="461010"/>
          </a:xfrm>
          <a:prstGeom prst="rect">
            <a:avLst/>
          </a:prstGeom>
        </p:spPr>
        <p:txBody>
          <a:bodyPr wrap="square" rtlCol="0">
            <a:noAutofit/>
          </a:bodyPr>
          <a:lstStyle/>
          <a:p>
            <a:pPr algn="just"/>
            <a:r>
              <a:rPr lang="en-US" altLang="zh-CN" sz="2400" b="1">
                <a:latin typeface="Alibaba PuHuiTi B" charset="0"/>
                <a:ea typeface="Alibaba PuHuiTi B" charset="0"/>
                <a:cs typeface="Alibaba PuHuiTi B" charset="0"/>
              </a:rPr>
              <a:t>Dragonfly AI</a:t>
            </a:r>
            <a:r>
              <a:rPr lang="zh-CN" altLang="en-US" sz="2400" b="1">
                <a:latin typeface="Alibaba PuHuiTi B" charset="0"/>
                <a:ea typeface="Alibaba PuHuiTi B" charset="0"/>
                <a:cs typeface="Alibaba PuHuiTi B" charset="0"/>
              </a:rPr>
              <a:t>模型镜像分发实践</a:t>
            </a:r>
            <a:endParaRPr lang="zh-CN" altLang="en-US" sz="2400" b="1">
              <a:latin typeface="Alibaba PuHuiTi B" charset="0"/>
              <a:ea typeface="Alibaba PuHuiTi B" charset="0"/>
              <a:cs typeface="Alibaba PuHuiTi B" charset="0"/>
            </a:endParaRPr>
          </a:p>
        </p:txBody>
      </p:sp>
      <p:sp>
        <p:nvSpPr>
          <p:cNvPr id="3" name="此处为内容页标题 / 副标题"/>
          <p:cNvSpPr txBox="1"/>
          <p:nvPr/>
        </p:nvSpPr>
        <p:spPr>
          <a:xfrm>
            <a:off x="302128" y="1834045"/>
            <a:ext cx="3786797" cy="368935"/>
          </a:xfrm>
          <a:prstGeom prst="rect">
            <a:avLst/>
          </a:prstGeom>
        </p:spPr>
        <p:txBody>
          <a:bodyPr wrap="square" lIns="0" tIns="0" rIns="0" bIns="0">
            <a:spAutoFit/>
          </a:bodyPr>
          <a:lstStyle/>
          <a:p>
            <a:pPr algn="l" defTabSz="342900">
              <a:buClr>
                <a:srgbClr val="636362"/>
              </a:buClr>
              <a:buFont typeface="Microsoft Sans Serif" panose="020B0604020202020204"/>
              <a:defRPr sz="4000" b="1">
                <a:solidFill>
                  <a:srgbClr val="00ACFF"/>
                </a:solidFill>
                <a:uFill>
                  <a:solidFill>
                    <a:srgbClr val="636362"/>
                  </a:solidFill>
                </a:uFill>
                <a:latin typeface="Alibaba PuHuiTi B"/>
                <a:ea typeface="Alibaba PuHuiTi B"/>
                <a:cs typeface="Alibaba PuHuiTi B"/>
                <a:sym typeface="Alibaba PuHuiTi"/>
              </a:defRPr>
            </a:pPr>
            <a:r>
              <a:rPr lang="zh-CN" altLang="en-US" sz="2400" dirty="0" err="1">
                <a:solidFill>
                  <a:srgbClr val="212121"/>
                </a:solidFill>
                <a:uFill>
                  <a:solidFill>
                    <a:srgbClr val="F5F5F5"/>
                  </a:solidFill>
                </a:uFill>
              </a:rPr>
              <a:t>单机稳定性</a:t>
            </a:r>
            <a:endParaRPr sz="2400" dirty="0">
              <a:solidFill>
                <a:srgbClr val="53585F"/>
              </a:solidFill>
              <a:uFill>
                <a:solidFill>
                  <a:srgbClr val="F5F5F5"/>
                </a:solidFill>
              </a:uFill>
            </a:endParaRPr>
          </a:p>
        </p:txBody>
      </p:sp>
      <p:sp>
        <p:nvSpPr>
          <p:cNvPr id="7" name="普惠体常规体26pt，正文内容正文内容正文内容正文内容正文内容正文内容正文内容正文内容正文内容正文内容正文内容正文内容。…"/>
          <p:cNvSpPr txBox="1"/>
          <p:nvPr/>
        </p:nvSpPr>
        <p:spPr>
          <a:xfrm>
            <a:off x="331690" y="2345036"/>
            <a:ext cx="11660699" cy="844006"/>
          </a:xfrm>
          <a:prstGeom prst="rect">
            <a:avLst/>
          </a:prstGeom>
        </p:spPr>
        <p:txBody>
          <a:bodyPr wrap="square" lIns="0" tIns="0" rIns="0" bIns="0">
            <a:noAutofit/>
          </a:bodyPr>
          <a:lstStyle/>
          <a:p>
            <a:pPr indent="0" algn="just" defTabSz="342900">
              <a:lnSpc>
                <a:spcPct val="120000"/>
              </a:lnSpc>
              <a:spcBef>
                <a:spcPts val="450"/>
              </a:spcBef>
              <a:buClr>
                <a:srgbClr val="6C6C6C"/>
              </a:buClr>
              <a:buNone/>
              <a:defRPr sz="2600">
                <a:solidFill>
                  <a:srgbClr val="545352"/>
                </a:solidFill>
                <a:uFill>
                  <a:solidFill>
                    <a:srgbClr val="000000"/>
                  </a:solidFill>
                </a:uFill>
                <a:latin typeface="Alibaba PuHuiTi R"/>
                <a:ea typeface="Alibaba PuHuiTi R"/>
                <a:cs typeface="Alibaba PuHuiTi R"/>
                <a:sym typeface="Alibaba PuHuiTi"/>
              </a:defRPr>
            </a:pPr>
            <a:r>
              <a:rPr lang="zh-CN" altLang="en-US" sz="1600" dirty="0">
                <a:effectLst/>
              </a:rPr>
              <a:t>在单机维度具体实践中，</a:t>
            </a:r>
            <a:r>
              <a:rPr lang="en-US" altLang="zh-CN" sz="1600" dirty="0">
                <a:effectLst/>
              </a:rPr>
              <a:t>P2P</a:t>
            </a:r>
            <a:r>
              <a:rPr lang="zh-CN" altLang="en-US" sz="1600" dirty="0">
                <a:effectLst/>
              </a:rPr>
              <a:t>镜像拉取也是一个可能重</a:t>
            </a:r>
            <a:r>
              <a:rPr lang="en-US" altLang="zh-CN" sz="1600" dirty="0">
                <a:effectLst/>
              </a:rPr>
              <a:t>CPU</a:t>
            </a:r>
            <a:r>
              <a:rPr lang="zh-CN" altLang="en-US" sz="1600" dirty="0">
                <a:effectLst/>
              </a:rPr>
              <a:t>、重内存资源消耗的服务，对单机运行业务极有可能造成稳定性干扰，建议</a:t>
            </a:r>
            <a:r>
              <a:rPr lang="en-US" altLang="zh-CN" sz="1600" dirty="0">
                <a:effectLst/>
              </a:rPr>
              <a:t>dfdaemon</a:t>
            </a:r>
            <a:r>
              <a:rPr lang="zh-CN" altLang="en-US" sz="1600" dirty="0">
                <a:effectLst/>
              </a:rPr>
              <a:t>和</a:t>
            </a:r>
            <a:r>
              <a:rPr lang="en-US" altLang="zh-CN" sz="1600" dirty="0">
                <a:effectLst/>
              </a:rPr>
              <a:t>dfget</a:t>
            </a:r>
            <a:r>
              <a:rPr lang="zh-CN" altLang="en-US" sz="1600" dirty="0">
                <a:effectLst/>
              </a:rPr>
              <a:t>在</a:t>
            </a:r>
            <a:r>
              <a:rPr lang="en-US" altLang="zh-CN" sz="1600" dirty="0">
                <a:effectLst/>
              </a:rPr>
              <a:t>k8s</a:t>
            </a:r>
            <a:r>
              <a:rPr lang="zh-CN" altLang="en-US" sz="1600" dirty="0">
                <a:effectLst/>
              </a:rPr>
              <a:t>集群中通过</a:t>
            </a:r>
            <a:r>
              <a:rPr lang="en-US" altLang="zh-CN" sz="1600" dirty="0">
                <a:effectLst/>
              </a:rPr>
              <a:t>daemonset</a:t>
            </a:r>
            <a:r>
              <a:rPr lang="zh-CN" altLang="en-US" sz="1600" dirty="0">
                <a:effectLst/>
              </a:rPr>
              <a:t>容器化部署，做好</a:t>
            </a:r>
            <a:r>
              <a:rPr lang="en-US" altLang="zh-CN" sz="1600" dirty="0">
                <a:effectLst/>
              </a:rPr>
              <a:t>CPU/</a:t>
            </a:r>
            <a:r>
              <a:rPr lang="zh-CN" altLang="en-US" sz="1600" dirty="0">
                <a:effectLst/>
              </a:rPr>
              <a:t>内存资源隔离与限制，避免影响业务运行</a:t>
            </a:r>
            <a:endParaRPr lang="zh-CN" altLang="en-US" sz="1600" dirty="0">
              <a:effectLst/>
            </a:endParaRPr>
          </a:p>
          <a:p>
            <a:pPr indent="0" algn="just" defTabSz="342900">
              <a:lnSpc>
                <a:spcPct val="120000"/>
              </a:lnSpc>
              <a:spcBef>
                <a:spcPts val="450"/>
              </a:spcBef>
              <a:buClr>
                <a:srgbClr val="6C6C6C"/>
              </a:buClr>
              <a:buNone/>
              <a:defRPr sz="2600">
                <a:solidFill>
                  <a:srgbClr val="545352"/>
                </a:solidFill>
                <a:uFill>
                  <a:solidFill>
                    <a:srgbClr val="000000"/>
                  </a:solidFill>
                </a:uFill>
                <a:latin typeface="Alibaba PuHuiTi R"/>
                <a:ea typeface="Alibaba PuHuiTi R"/>
                <a:cs typeface="Alibaba PuHuiTi R"/>
                <a:sym typeface="Alibaba PuHuiTi"/>
              </a:defRPr>
            </a:pPr>
            <a:endParaRPr lang="zh-CN" altLang="en-US" sz="1600" dirty="0">
              <a:effectLst/>
            </a:endParaRPr>
          </a:p>
          <a:p>
            <a:pPr indent="0" algn="just" defTabSz="342900">
              <a:lnSpc>
                <a:spcPct val="120000"/>
              </a:lnSpc>
              <a:spcBef>
                <a:spcPts val="450"/>
              </a:spcBef>
              <a:buClr>
                <a:srgbClr val="6C6C6C"/>
              </a:buClr>
              <a:buNone/>
              <a:defRPr sz="2600">
                <a:solidFill>
                  <a:srgbClr val="545352"/>
                </a:solidFill>
                <a:uFill>
                  <a:solidFill>
                    <a:srgbClr val="000000"/>
                  </a:solidFill>
                </a:uFill>
                <a:latin typeface="Alibaba PuHuiTi R"/>
                <a:ea typeface="Alibaba PuHuiTi R"/>
                <a:cs typeface="Alibaba PuHuiTi R"/>
                <a:sym typeface="Alibaba PuHuiTi"/>
              </a:defRPr>
            </a:pPr>
            <a:r>
              <a:rPr lang="zh-CN" altLang="en-US" sz="1600" dirty="0">
                <a:effectLst/>
              </a:rPr>
              <a:t>同时，针对容器引擎镜像拉取策略，补充降级策略，确保在管控或单机</a:t>
            </a:r>
            <a:r>
              <a:rPr lang="en-US" altLang="zh-CN" sz="1600" dirty="0">
                <a:effectLst/>
              </a:rPr>
              <a:t>Agent</a:t>
            </a:r>
            <a:r>
              <a:rPr lang="zh-CN" altLang="en-US" sz="1600" dirty="0">
                <a:effectLst/>
              </a:rPr>
              <a:t>组件异常时，镜像拉取迅速回源。</a:t>
            </a:r>
            <a:endParaRPr lang="zh-CN" altLang="en-US" sz="1600" dirty="0">
              <a:effectLst/>
            </a:endParaRPr>
          </a:p>
          <a:p>
            <a:pPr algn="just" defTabSz="342900">
              <a:lnSpc>
                <a:spcPct val="120000"/>
              </a:lnSpc>
              <a:spcBef>
                <a:spcPts val="450"/>
              </a:spcBef>
              <a:buClr>
                <a:srgbClr val="6C6C6C"/>
              </a:buClr>
              <a:defRPr sz="2600">
                <a:solidFill>
                  <a:srgbClr val="545352"/>
                </a:solidFill>
                <a:uFill>
                  <a:solidFill>
                    <a:srgbClr val="000000"/>
                  </a:solidFill>
                </a:uFill>
                <a:latin typeface="Alibaba PuHuiTi R"/>
                <a:ea typeface="Alibaba PuHuiTi R"/>
                <a:cs typeface="Alibaba PuHuiTi R"/>
                <a:sym typeface="Alibaba PuHuiTi"/>
              </a:defRPr>
            </a:pPr>
            <a:endParaRPr lang="zh-CN" altLang="en-US" sz="1600" dirty="0">
              <a:effectLst/>
            </a:endParaRPr>
          </a:p>
        </p:txBody>
      </p:sp>
      <p:pic>
        <p:nvPicPr>
          <p:cNvPr id="5" name="图片 4" descr="upload_post_object_v2_652053874"/>
          <p:cNvPicPr>
            <a:picLocks noChangeAspect="1"/>
          </p:cNvPicPr>
          <p:nvPr/>
        </p:nvPicPr>
        <p:blipFill>
          <a:blip r:embed="rId1"/>
          <a:stretch>
            <a:fillRect/>
          </a:stretch>
        </p:blipFill>
        <p:spPr>
          <a:xfrm>
            <a:off x="0" y="4141604"/>
            <a:ext cx="12192000" cy="2716421"/>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p:nvPr/>
        </p:nvSpPr>
        <p:spPr>
          <a:xfrm>
            <a:off x="361280" y="-131069"/>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4000" b="1" dirty="0">
                <a:solidFill>
                  <a:schemeClr val="bg1"/>
                </a:solidFill>
                <a:latin typeface="Clarity City" pitchFamily="2" charset="77"/>
                <a:cs typeface="Arial" panose="020B0604020202020204" pitchFamily="34" charset="0"/>
              </a:rPr>
              <a:t>AI model distribution in the Kuaishou</a:t>
            </a:r>
            <a:endParaRPr lang="en-US" sz="4000" b="1" dirty="0">
              <a:solidFill>
                <a:schemeClr val="bg1"/>
              </a:solidFill>
              <a:latin typeface="Clarity City" pitchFamily="2" charset="77"/>
              <a:cs typeface="Arial" panose="020B0604020202020204" pitchFamily="34" charset="0"/>
            </a:endParaRPr>
          </a:p>
        </p:txBody>
      </p:sp>
      <p:sp>
        <p:nvSpPr>
          <p:cNvPr id="16" name="文本框 15"/>
          <p:cNvSpPr txBox="1"/>
          <p:nvPr userDrawn="1"/>
        </p:nvSpPr>
        <p:spPr>
          <a:xfrm>
            <a:off x="230990" y="1166098"/>
            <a:ext cx="5762740" cy="461010"/>
          </a:xfrm>
          <a:prstGeom prst="rect">
            <a:avLst/>
          </a:prstGeom>
        </p:spPr>
        <p:txBody>
          <a:bodyPr wrap="square" rtlCol="0">
            <a:noAutofit/>
          </a:bodyPr>
          <a:lstStyle/>
          <a:p>
            <a:pPr algn="just"/>
            <a:r>
              <a:rPr lang="en-US" altLang="zh-CN" sz="2400" b="1">
                <a:latin typeface="Alibaba PuHuiTi B" charset="0"/>
                <a:ea typeface="Alibaba PuHuiTi B" charset="0"/>
                <a:cs typeface="Alibaba PuHuiTi B" charset="0"/>
              </a:rPr>
              <a:t>Dragonfly AI</a:t>
            </a:r>
            <a:r>
              <a:rPr lang="zh-CN" altLang="en-US" sz="2400" b="1">
                <a:latin typeface="Alibaba PuHuiTi B" charset="0"/>
                <a:ea typeface="Alibaba PuHuiTi B" charset="0"/>
                <a:cs typeface="Alibaba PuHuiTi B" charset="0"/>
              </a:rPr>
              <a:t>模型镜像分发实践</a:t>
            </a:r>
            <a:endParaRPr lang="zh-CN" altLang="en-US" sz="2400" b="1">
              <a:latin typeface="Alibaba PuHuiTi B" charset="0"/>
              <a:ea typeface="Alibaba PuHuiTi B" charset="0"/>
              <a:cs typeface="Alibaba PuHuiTi B" charset="0"/>
            </a:endParaRPr>
          </a:p>
        </p:txBody>
      </p:sp>
      <p:sp>
        <p:nvSpPr>
          <p:cNvPr id="3" name="此处为内容页标题 / 副标题"/>
          <p:cNvSpPr txBox="1"/>
          <p:nvPr/>
        </p:nvSpPr>
        <p:spPr>
          <a:xfrm>
            <a:off x="302128" y="1804483"/>
            <a:ext cx="3786797" cy="368935"/>
          </a:xfrm>
          <a:prstGeom prst="rect">
            <a:avLst/>
          </a:prstGeom>
        </p:spPr>
        <p:txBody>
          <a:bodyPr wrap="square" lIns="0" tIns="0" rIns="0" bIns="0">
            <a:spAutoFit/>
          </a:bodyPr>
          <a:lstStyle/>
          <a:p>
            <a:pPr algn="l" defTabSz="342900">
              <a:buClr>
                <a:srgbClr val="636362"/>
              </a:buClr>
              <a:buFont typeface="Microsoft Sans Serif" panose="020B0604020202020204"/>
              <a:defRPr sz="4000" b="1">
                <a:solidFill>
                  <a:srgbClr val="00ACFF"/>
                </a:solidFill>
                <a:uFill>
                  <a:solidFill>
                    <a:srgbClr val="636362"/>
                  </a:solidFill>
                </a:uFill>
                <a:latin typeface="Alibaba PuHuiTi B"/>
                <a:ea typeface="Alibaba PuHuiTi B"/>
                <a:cs typeface="Alibaba PuHuiTi B"/>
                <a:sym typeface="Alibaba PuHuiTi"/>
              </a:defRPr>
            </a:pPr>
            <a:r>
              <a:rPr lang="zh-CN" altLang="en-US" sz="2400" dirty="0" err="1">
                <a:solidFill>
                  <a:srgbClr val="212121"/>
                </a:solidFill>
                <a:uFill>
                  <a:solidFill>
                    <a:srgbClr val="F5F5F5"/>
                  </a:solidFill>
                </a:uFill>
              </a:rPr>
              <a:t>镜像构建与业务使用</a:t>
            </a:r>
            <a:endParaRPr sz="2400" dirty="0">
              <a:solidFill>
                <a:srgbClr val="53585F"/>
              </a:solidFill>
              <a:uFill>
                <a:solidFill>
                  <a:srgbClr val="F5F5F5"/>
                </a:solidFill>
              </a:uFill>
            </a:endParaRPr>
          </a:p>
        </p:txBody>
      </p:sp>
      <p:sp>
        <p:nvSpPr>
          <p:cNvPr id="7" name="普惠体常规体26pt，正文内容正文内容正文内容正文内容正文内容正文内容正文内容正文内容正文内容正文内容正文内容正文内容。…"/>
          <p:cNvSpPr txBox="1"/>
          <p:nvPr/>
        </p:nvSpPr>
        <p:spPr>
          <a:xfrm>
            <a:off x="331690" y="2345036"/>
            <a:ext cx="11660699" cy="1389432"/>
          </a:xfrm>
          <a:prstGeom prst="rect">
            <a:avLst/>
          </a:prstGeom>
        </p:spPr>
        <p:txBody>
          <a:bodyPr wrap="square" lIns="0" tIns="0" rIns="0" bIns="0">
            <a:noAutofit/>
          </a:bodyPr>
          <a:lstStyle/>
          <a:p>
            <a:pPr indent="0" algn="just" defTabSz="342900">
              <a:lnSpc>
                <a:spcPct val="120000"/>
              </a:lnSpc>
              <a:spcBef>
                <a:spcPts val="450"/>
              </a:spcBef>
              <a:buClr>
                <a:srgbClr val="6C6C6C"/>
              </a:buClr>
              <a:buNone/>
              <a:defRPr sz="2600">
                <a:solidFill>
                  <a:srgbClr val="545352"/>
                </a:solidFill>
                <a:uFill>
                  <a:solidFill>
                    <a:srgbClr val="000000"/>
                  </a:solidFill>
                </a:uFill>
                <a:latin typeface="Alibaba PuHuiTi R"/>
                <a:ea typeface="Alibaba PuHuiTi R"/>
                <a:cs typeface="Alibaba PuHuiTi R"/>
                <a:sym typeface="Alibaba PuHuiTi"/>
              </a:defRPr>
            </a:pPr>
            <a:r>
              <a:rPr lang="zh-CN" altLang="en-US" sz="1600" dirty="0">
                <a:effectLst/>
              </a:rPr>
              <a:t>快手容器云规模庞大，在引入</a:t>
            </a:r>
            <a:r>
              <a:rPr lang="en-US" altLang="zh-CN" sz="1600" dirty="0">
                <a:effectLst/>
              </a:rPr>
              <a:t>Nydus</a:t>
            </a:r>
            <a:r>
              <a:rPr lang="zh-CN" altLang="en-US" sz="1600" dirty="0">
                <a:effectLst/>
              </a:rPr>
              <a:t>镜像方案时，必须考虑平滑切换、平稳过渡，因此，不得不面临的问题有：</a:t>
            </a:r>
            <a:endParaRPr lang="zh-CN" altLang="en-US" sz="1600" dirty="0">
              <a:effectLst/>
            </a:endParaRPr>
          </a:p>
          <a:p>
            <a:pPr marL="285750" indent="-285750" algn="just" defTabSz="342900">
              <a:lnSpc>
                <a:spcPct val="120000"/>
              </a:lnSpc>
              <a:spcBef>
                <a:spcPts val="450"/>
              </a:spcBef>
              <a:buClr>
                <a:srgbClr val="6C6C6C"/>
              </a:buClr>
              <a:buChar char="•"/>
              <a:defRPr sz="2600">
                <a:solidFill>
                  <a:srgbClr val="545352"/>
                </a:solidFill>
                <a:uFill>
                  <a:solidFill>
                    <a:srgbClr val="000000"/>
                  </a:solidFill>
                </a:uFill>
                <a:latin typeface="Alibaba PuHuiTi R"/>
                <a:ea typeface="Alibaba PuHuiTi R"/>
                <a:cs typeface="Alibaba PuHuiTi R"/>
                <a:sym typeface="Alibaba PuHuiTi"/>
              </a:defRPr>
            </a:pPr>
            <a:r>
              <a:rPr lang="zh-CN" altLang="en-US" sz="1600" dirty="0">
                <a:effectLst/>
              </a:rPr>
              <a:t>没法直接全量推进单机</a:t>
            </a:r>
            <a:r>
              <a:rPr lang="en-US" altLang="zh-CN" sz="1600" dirty="0">
                <a:effectLst/>
              </a:rPr>
              <a:t>Nydus</a:t>
            </a:r>
            <a:r>
              <a:rPr lang="zh-CN" altLang="en-US" sz="1600" dirty="0">
                <a:effectLst/>
              </a:rPr>
              <a:t>组件部署</a:t>
            </a:r>
            <a:endParaRPr lang="zh-CN" altLang="en-US" sz="1600" dirty="0">
              <a:effectLst/>
            </a:endParaRPr>
          </a:p>
          <a:p>
            <a:pPr marL="285750" indent="-285750" algn="just" defTabSz="342900">
              <a:lnSpc>
                <a:spcPct val="120000"/>
              </a:lnSpc>
              <a:spcBef>
                <a:spcPts val="450"/>
              </a:spcBef>
              <a:buClr>
                <a:srgbClr val="6C6C6C"/>
              </a:buClr>
              <a:buChar char="•"/>
              <a:defRPr sz="2600">
                <a:solidFill>
                  <a:srgbClr val="545352"/>
                </a:solidFill>
                <a:uFill>
                  <a:solidFill>
                    <a:srgbClr val="000000"/>
                  </a:solidFill>
                </a:uFill>
                <a:latin typeface="Alibaba PuHuiTi R"/>
                <a:ea typeface="Alibaba PuHuiTi R"/>
                <a:cs typeface="Alibaba PuHuiTi R"/>
                <a:sym typeface="Alibaba PuHuiTi"/>
              </a:defRPr>
            </a:pPr>
            <a:r>
              <a:rPr lang="zh-CN" altLang="en-US" sz="1600" dirty="0">
                <a:effectLst/>
              </a:rPr>
              <a:t>没法直接要求业务直接使用</a:t>
            </a:r>
            <a:r>
              <a:rPr lang="en-US" altLang="zh-CN" sz="1600" dirty="0">
                <a:effectLst/>
              </a:rPr>
              <a:t>Nydus</a:t>
            </a:r>
            <a:r>
              <a:rPr lang="zh-CN" altLang="en-US" sz="1600" dirty="0">
                <a:effectLst/>
              </a:rPr>
              <a:t>格式镜像</a:t>
            </a:r>
            <a:endParaRPr lang="zh-CN" altLang="en-US" sz="1600" dirty="0">
              <a:effectLst/>
            </a:endParaRPr>
          </a:p>
          <a:p>
            <a:pPr algn="just" defTabSz="342900">
              <a:lnSpc>
                <a:spcPct val="120000"/>
              </a:lnSpc>
              <a:spcBef>
                <a:spcPts val="450"/>
              </a:spcBef>
              <a:buClr>
                <a:srgbClr val="6C6C6C"/>
              </a:buClr>
              <a:defRPr sz="2600">
                <a:solidFill>
                  <a:srgbClr val="545352"/>
                </a:solidFill>
                <a:uFill>
                  <a:solidFill>
                    <a:srgbClr val="000000"/>
                  </a:solidFill>
                </a:uFill>
                <a:latin typeface="Alibaba PuHuiTi R"/>
                <a:ea typeface="Alibaba PuHuiTi R"/>
                <a:cs typeface="Alibaba PuHuiTi R"/>
                <a:sym typeface="Alibaba PuHuiTi"/>
              </a:defRPr>
            </a:pPr>
            <a:endParaRPr lang="zh-CN" altLang="en-US" sz="1600" dirty="0">
              <a:effectLst/>
            </a:endParaRPr>
          </a:p>
        </p:txBody>
      </p:sp>
      <p:pic>
        <p:nvPicPr>
          <p:cNvPr id="2" name="图片 1" descr="upload_post_object_v2_983472675"/>
          <p:cNvPicPr>
            <a:picLocks noChangeAspect="1"/>
          </p:cNvPicPr>
          <p:nvPr/>
        </p:nvPicPr>
        <p:blipFill>
          <a:blip r:embed="rId1"/>
          <a:stretch>
            <a:fillRect/>
          </a:stretch>
        </p:blipFill>
        <p:spPr>
          <a:xfrm>
            <a:off x="4227969" y="3734396"/>
            <a:ext cx="7890095" cy="3108852"/>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p:nvPr/>
        </p:nvSpPr>
        <p:spPr>
          <a:xfrm>
            <a:off x="361280" y="-131069"/>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4000" b="1" dirty="0">
                <a:solidFill>
                  <a:schemeClr val="bg1"/>
                </a:solidFill>
                <a:latin typeface="Clarity City" pitchFamily="2" charset="77"/>
                <a:cs typeface="Arial" panose="020B0604020202020204" pitchFamily="34" charset="0"/>
              </a:rPr>
              <a:t>AI model distribution in the Kuaishou</a:t>
            </a:r>
            <a:endParaRPr lang="en-US" sz="4000" b="1" dirty="0">
              <a:solidFill>
                <a:schemeClr val="bg1"/>
              </a:solidFill>
              <a:latin typeface="Clarity City" pitchFamily="2" charset="77"/>
              <a:cs typeface="Arial" panose="020B0604020202020204" pitchFamily="34" charset="0"/>
            </a:endParaRPr>
          </a:p>
        </p:txBody>
      </p:sp>
      <p:sp>
        <p:nvSpPr>
          <p:cNvPr id="16" name="文本框 15"/>
          <p:cNvSpPr txBox="1"/>
          <p:nvPr userDrawn="1"/>
        </p:nvSpPr>
        <p:spPr>
          <a:xfrm>
            <a:off x="230990" y="1402597"/>
            <a:ext cx="5762740" cy="461010"/>
          </a:xfrm>
          <a:prstGeom prst="rect">
            <a:avLst/>
          </a:prstGeom>
        </p:spPr>
        <p:txBody>
          <a:bodyPr wrap="square" rtlCol="0">
            <a:noAutofit/>
          </a:bodyPr>
          <a:lstStyle/>
          <a:p>
            <a:pPr algn="just"/>
            <a:r>
              <a:rPr lang="en-US" altLang="zh-CN" sz="2400" b="1">
                <a:latin typeface="Alibaba PuHuiTi B" charset="0"/>
                <a:ea typeface="Alibaba PuHuiTi B" charset="0"/>
                <a:cs typeface="Alibaba PuHuiTi B" charset="0"/>
              </a:rPr>
              <a:t>Dragonfly AI</a:t>
            </a:r>
            <a:r>
              <a:rPr lang="zh-CN" altLang="en-US" sz="2400" b="1">
                <a:latin typeface="Alibaba PuHuiTi B" charset="0"/>
                <a:ea typeface="Alibaba PuHuiTi B" charset="0"/>
                <a:cs typeface="Alibaba PuHuiTi B" charset="0"/>
              </a:rPr>
              <a:t>模型镜像分发实践</a:t>
            </a:r>
            <a:endParaRPr lang="zh-CN" altLang="en-US" sz="2400" b="1">
              <a:latin typeface="Alibaba PuHuiTi B" charset="0"/>
              <a:ea typeface="Alibaba PuHuiTi B" charset="0"/>
              <a:cs typeface="Alibaba PuHuiTi B" charset="0"/>
            </a:endParaRPr>
          </a:p>
        </p:txBody>
      </p:sp>
      <p:sp>
        <p:nvSpPr>
          <p:cNvPr id="3" name="此处为内容页标题 / 副标题"/>
          <p:cNvSpPr txBox="1"/>
          <p:nvPr/>
        </p:nvSpPr>
        <p:spPr>
          <a:xfrm>
            <a:off x="336236" y="2286441"/>
            <a:ext cx="3786797" cy="368935"/>
          </a:xfrm>
          <a:prstGeom prst="rect">
            <a:avLst/>
          </a:prstGeom>
        </p:spPr>
        <p:txBody>
          <a:bodyPr wrap="square" lIns="0" tIns="0" rIns="0" bIns="0">
            <a:spAutoFit/>
          </a:bodyPr>
          <a:lstStyle/>
          <a:p>
            <a:pPr defTabSz="342900">
              <a:buClr>
                <a:srgbClr val="636362"/>
              </a:buClr>
              <a:buFont typeface="Microsoft Sans Serif" panose="020B0604020202020204"/>
              <a:defRPr sz="4000" b="1">
                <a:solidFill>
                  <a:srgbClr val="00ACFF"/>
                </a:solidFill>
                <a:uFill>
                  <a:solidFill>
                    <a:srgbClr val="636362"/>
                  </a:solidFill>
                </a:uFill>
                <a:latin typeface="Alibaba PuHuiTi B"/>
                <a:ea typeface="Alibaba PuHuiTi B"/>
                <a:cs typeface="Alibaba PuHuiTi B"/>
                <a:sym typeface="Alibaba PuHuiTi"/>
              </a:defRPr>
            </a:pPr>
            <a:r>
              <a:rPr lang="zh-CN" altLang="en-US" sz="2400" dirty="0" err="1">
                <a:solidFill>
                  <a:srgbClr val="212121"/>
                </a:solidFill>
                <a:uFill>
                  <a:solidFill>
                    <a:srgbClr val="F5F5F5"/>
                  </a:solidFill>
                </a:uFill>
              </a:rPr>
              <a:t>效果总结</a:t>
            </a:r>
            <a:endParaRPr sz="2400" dirty="0">
              <a:solidFill>
                <a:srgbClr val="53585F"/>
              </a:solidFill>
              <a:uFill>
                <a:solidFill>
                  <a:srgbClr val="F5F5F5"/>
                </a:solidFill>
              </a:uFill>
            </a:endParaRPr>
          </a:p>
        </p:txBody>
      </p:sp>
      <p:graphicFrame>
        <p:nvGraphicFramePr>
          <p:cNvPr id="5" name="表格 4"/>
          <p:cNvGraphicFramePr/>
          <p:nvPr/>
        </p:nvGraphicFramePr>
        <p:xfrm>
          <a:off x="336235" y="3184590"/>
          <a:ext cx="10807700" cy="1790700"/>
        </p:xfrm>
        <a:graphic>
          <a:graphicData uri="http://schemas.openxmlformats.org/drawingml/2006/table">
            <a:tbl>
              <a:tblPr/>
              <a:tblGrid>
                <a:gridCol w="2641600"/>
                <a:gridCol w="2641600"/>
                <a:gridCol w="2641600"/>
                <a:gridCol w="2882900"/>
              </a:tblGrid>
              <a:tr h="1790700">
                <a:tc>
                  <a:txBody>
                    <a:bodyPr/>
                    <a:lstStyle/>
                    <a:p>
                      <a:pPr indent="0">
                        <a:buNone/>
                      </a:pPr>
                      <a:r>
                        <a:rPr lang="en-US" sz="1800" b="0">
                          <a:solidFill>
                            <a:srgbClr val="000000"/>
                          </a:solidFill>
                          <a:latin typeface="Arial" panose="020B0604020202020204" pitchFamily="34" charset="0"/>
                        </a:rPr>
                        <a:t>Harbo</a:t>
                      </a:r>
                      <a:r>
                        <a:rPr lang="en-US" altLang="zh-CN" sz="1800" b="0">
                          <a:solidFill>
                            <a:srgbClr val="000000"/>
                          </a:solidFill>
                          <a:latin typeface="Arial" panose="020B0604020202020204" pitchFamily="34" charset="0"/>
                        </a:rPr>
                        <a:t>r</a:t>
                      </a:r>
                      <a:r>
                        <a:rPr lang="en-US" sz="1800" b="0">
                          <a:solidFill>
                            <a:srgbClr val="000000"/>
                          </a:solidFill>
                          <a:latin typeface="Arial" panose="020B0604020202020204" pitchFamily="34" charset="0"/>
                        </a:rPr>
                        <a:t>仓库出口网络带宽压力平均节省</a:t>
                      </a:r>
                      <a:r>
                        <a:rPr lang="en-US" sz="1800" b="0">
                          <a:solidFill>
                            <a:srgbClr val="000000"/>
                          </a:solidFill>
                          <a:latin typeface="Arial" panose="020B0604020202020204" pitchFamily="34" charset="0"/>
                          <a:cs typeface="宋体" charset="0"/>
                        </a:rPr>
                        <a:t>70%</a:t>
                      </a:r>
                      <a:endParaRPr lang="en-US" altLang="en-US" sz="1800" b="0">
                        <a:solidFill>
                          <a:srgbClr val="000000"/>
                        </a:solidFill>
                        <a:latin typeface="Arial" panose="020B0604020202020204" pitchFamily="34" charset="0"/>
                      </a:endParaRPr>
                    </a:p>
                  </a:txBody>
                  <a:tcPr marL="66675" marR="66675" marT="66675" marB="66675">
                    <a:lnL w="9525" cap="flat" cmpd="sng">
                      <a:solidFill>
                        <a:srgbClr val="D8D8D8"/>
                      </a:solidFill>
                      <a:prstDash val="solid"/>
                      <a:headEnd type="none" w="med" len="med"/>
                      <a:tailEnd type="none" w="med" len="med"/>
                    </a:lnL>
                    <a:lnR w="9525" cap="flat" cmpd="sng">
                      <a:solidFill>
                        <a:srgbClr val="D8D8D8"/>
                      </a:solidFill>
                      <a:prstDash val="solid"/>
                      <a:headEnd type="none" w="med" len="med"/>
                      <a:tailEnd type="none" w="med" len="med"/>
                    </a:lnR>
                    <a:lnT w="9525" cap="flat" cmpd="sng">
                      <a:solidFill>
                        <a:srgbClr val="D8D8D8"/>
                      </a:solidFill>
                      <a:prstDash val="solid"/>
                      <a:headEnd type="none" w="med" len="med"/>
                      <a:tailEnd type="none" w="med" len="med"/>
                    </a:lnT>
                    <a:lnB w="9525" cap="flat" cmpd="sng">
                      <a:solidFill>
                        <a:srgbClr val="D8D8D8"/>
                      </a:solidFill>
                      <a:prstDash val="solid"/>
                      <a:headEnd type="none" w="med" len="med"/>
                      <a:tailEnd type="none" w="med" len="med"/>
                    </a:lnB>
                    <a:lnTlToBr>
                      <a:noFill/>
                    </a:lnTlToBr>
                    <a:lnBlToTr>
                      <a:noFill/>
                    </a:lnBlToTr>
                    <a:noFill/>
                  </a:tcPr>
                </a:tc>
                <a:tc>
                  <a:txBody>
                    <a:bodyPr/>
                    <a:lstStyle/>
                    <a:p>
                      <a:pPr indent="0">
                        <a:buNone/>
                      </a:pPr>
                      <a:r>
                        <a:rPr lang="en-US" sz="1800" b="0">
                          <a:solidFill>
                            <a:srgbClr val="000000"/>
                          </a:solidFill>
                          <a:latin typeface="Arial" panose="020B0604020202020204" pitchFamily="34" charset="0"/>
                          <a:cs typeface="宋体" charset="0"/>
                        </a:rPr>
                        <a:t>Harbor仓库出口网络带宽峰值压力节省80%</a:t>
                      </a:r>
                      <a:endParaRPr lang="en-US" altLang="en-US" sz="1800" b="0">
                        <a:solidFill>
                          <a:srgbClr val="000000"/>
                        </a:solidFill>
                        <a:latin typeface="Arial" panose="020B0604020202020204" pitchFamily="34" charset="0"/>
                        <a:ea typeface="宋体" charset="0"/>
                      </a:endParaRPr>
                    </a:p>
                  </a:txBody>
                  <a:tcPr marL="66675" marR="66675" marT="66675" marB="66675">
                    <a:lnL w="9525" cap="flat" cmpd="sng">
                      <a:solidFill>
                        <a:srgbClr val="D8D8D8"/>
                      </a:solidFill>
                      <a:prstDash val="solid"/>
                      <a:headEnd type="none" w="med" len="med"/>
                      <a:tailEnd type="none" w="med" len="med"/>
                    </a:lnL>
                    <a:lnR w="9525" cap="flat" cmpd="sng">
                      <a:solidFill>
                        <a:srgbClr val="D8D8D8"/>
                      </a:solidFill>
                      <a:prstDash val="solid"/>
                      <a:headEnd type="none" w="med" len="med"/>
                      <a:tailEnd type="none" w="med" len="med"/>
                    </a:lnR>
                    <a:lnT w="9525" cap="flat" cmpd="sng">
                      <a:solidFill>
                        <a:srgbClr val="D8D8D8"/>
                      </a:solidFill>
                      <a:prstDash val="solid"/>
                      <a:headEnd type="none" w="med" len="med"/>
                      <a:tailEnd type="none" w="med" len="med"/>
                    </a:lnT>
                    <a:lnB w="9525" cap="flat" cmpd="sng">
                      <a:solidFill>
                        <a:srgbClr val="D8D8D8"/>
                      </a:solidFill>
                      <a:prstDash val="solid"/>
                      <a:headEnd type="none" w="med" len="med"/>
                      <a:tailEnd type="none" w="med" len="med"/>
                    </a:lnB>
                    <a:lnTlToBr>
                      <a:noFill/>
                    </a:lnTlToBr>
                    <a:lnBlToTr>
                      <a:noFill/>
                    </a:lnBlToTr>
                    <a:noFill/>
                  </a:tcPr>
                </a:tc>
                <a:tc>
                  <a:txBody>
                    <a:bodyPr/>
                    <a:lstStyle/>
                    <a:p>
                      <a:pPr indent="0">
                        <a:buNone/>
                      </a:pPr>
                      <a:r>
                        <a:rPr lang="en-US" sz="1800" b="0">
                          <a:solidFill>
                            <a:srgbClr val="000000"/>
                          </a:solidFill>
                          <a:latin typeface="Arial" panose="020B0604020202020204" pitchFamily="34" charset="0"/>
                        </a:rPr>
                        <a:t>镜像拉取耗时节省90%</a:t>
                      </a:r>
                      <a:endParaRPr lang="en-US" altLang="en-US" sz="1800" b="0">
                        <a:solidFill>
                          <a:srgbClr val="000000"/>
                        </a:solidFill>
                        <a:latin typeface="Arial" panose="020B0604020202020204" pitchFamily="34" charset="0"/>
                      </a:endParaRPr>
                    </a:p>
                  </a:txBody>
                  <a:tcPr marL="66675" marR="66675" marT="66675" marB="66675">
                    <a:lnL w="9525" cap="flat" cmpd="sng">
                      <a:solidFill>
                        <a:srgbClr val="D8D8D8"/>
                      </a:solidFill>
                      <a:prstDash val="solid"/>
                      <a:headEnd type="none" w="med" len="med"/>
                      <a:tailEnd type="none" w="med" len="med"/>
                    </a:lnL>
                    <a:lnR w="9525" cap="flat" cmpd="sng">
                      <a:solidFill>
                        <a:srgbClr val="D8D8D8"/>
                      </a:solidFill>
                      <a:prstDash val="solid"/>
                      <a:headEnd type="none" w="med" len="med"/>
                      <a:tailEnd type="none" w="med" len="med"/>
                    </a:lnR>
                    <a:lnT w="9525" cap="flat" cmpd="sng">
                      <a:solidFill>
                        <a:srgbClr val="D8D8D8"/>
                      </a:solidFill>
                      <a:prstDash val="solid"/>
                      <a:headEnd type="none" w="med" len="med"/>
                      <a:tailEnd type="none" w="med" len="med"/>
                    </a:lnT>
                    <a:lnB w="9525" cap="flat" cmpd="sng">
                      <a:solidFill>
                        <a:srgbClr val="D8D8D8"/>
                      </a:solidFill>
                      <a:prstDash val="solid"/>
                      <a:headEnd type="none" w="med" len="med"/>
                      <a:tailEnd type="none" w="med" len="med"/>
                    </a:lnB>
                    <a:lnTlToBr>
                      <a:noFill/>
                    </a:lnTlToBr>
                    <a:lnBlToTr>
                      <a:noFill/>
                    </a:lnBlToTr>
                    <a:noFill/>
                  </a:tcPr>
                </a:tc>
                <a:tc>
                  <a:txBody>
                    <a:bodyPr/>
                    <a:lstStyle/>
                    <a:p>
                      <a:pPr indent="0">
                        <a:buNone/>
                      </a:pPr>
                      <a:r>
                        <a:rPr lang="en-US" sz="1800" b="0">
                          <a:solidFill>
                            <a:srgbClr val="000000"/>
                          </a:solidFill>
                          <a:latin typeface="Arial" panose="020B0604020202020204" pitchFamily="34" charset="0"/>
                        </a:rPr>
                        <a:t>POD实例启动耗时平均</a:t>
                      </a:r>
                      <a:r>
                        <a:rPr lang="zh-CN" altLang="en-US" sz="1800" b="0">
                          <a:solidFill>
                            <a:srgbClr val="000000"/>
                          </a:solidFill>
                          <a:latin typeface="Arial" panose="020B0604020202020204" pitchFamily="34" charset="0"/>
                        </a:rPr>
                        <a:t>节省</a:t>
                      </a:r>
                      <a:r>
                        <a:rPr lang="en-US" sz="1800" b="0">
                          <a:solidFill>
                            <a:srgbClr val="000000"/>
                          </a:solidFill>
                          <a:latin typeface="Arial" panose="020B0604020202020204" pitchFamily="34" charset="0"/>
                        </a:rPr>
                        <a:t>50%</a:t>
                      </a:r>
                      <a:endParaRPr lang="en-US" altLang="en-US" sz="1800" b="0">
                        <a:solidFill>
                          <a:srgbClr val="000000"/>
                        </a:solidFill>
                        <a:latin typeface="Arial" panose="020B0604020202020204" pitchFamily="34" charset="0"/>
                      </a:endParaRPr>
                    </a:p>
                  </a:txBody>
                  <a:tcPr marL="66675" marR="66675" marT="66675" marB="66675">
                    <a:lnL w="9525" cap="flat" cmpd="sng">
                      <a:solidFill>
                        <a:srgbClr val="D8D8D8"/>
                      </a:solidFill>
                      <a:prstDash val="solid"/>
                      <a:headEnd type="none" w="med" len="med"/>
                      <a:tailEnd type="none" w="med" len="med"/>
                    </a:lnL>
                    <a:lnR w="9525" cap="flat" cmpd="sng">
                      <a:solidFill>
                        <a:srgbClr val="D8D8D8"/>
                      </a:solidFill>
                      <a:prstDash val="solid"/>
                      <a:headEnd type="none" w="med" len="med"/>
                      <a:tailEnd type="none" w="med" len="med"/>
                    </a:lnR>
                    <a:lnT w="9525" cap="flat" cmpd="sng">
                      <a:solidFill>
                        <a:srgbClr val="D8D8D8"/>
                      </a:solidFill>
                      <a:prstDash val="solid"/>
                      <a:headEnd type="none" w="med" len="med"/>
                      <a:tailEnd type="none" w="med" len="med"/>
                    </a:lnT>
                    <a:lnB w="9525" cap="flat" cmpd="sng">
                      <a:solidFill>
                        <a:srgbClr val="D8D8D8"/>
                      </a:solidFill>
                      <a:prstDash val="solid"/>
                      <a:headEnd type="none" w="med" len="med"/>
                      <a:tailEnd type="none" w="med" len="med"/>
                    </a:lnB>
                    <a:lnTlToBr>
                      <a:noFill/>
                    </a:lnTlToBr>
                    <a:lnBlToTr>
                      <a:noFill/>
                    </a:lnBlToTr>
                    <a:noFill/>
                  </a:tcPr>
                </a:tc>
              </a:tr>
            </a:tbl>
          </a:graphicData>
        </a:graphic>
      </p:graphicFrame>
      <p:sp>
        <p:nvSpPr>
          <p:cNvPr id="2" name="文本框 1"/>
          <p:cNvSpPr txBox="1"/>
          <p:nvPr userDrawn="1"/>
        </p:nvSpPr>
        <p:spPr>
          <a:xfrm>
            <a:off x="361252" y="5379892"/>
            <a:ext cx="8574733" cy="922020"/>
          </a:xfrm>
          <a:prstGeom prst="rect">
            <a:avLst/>
          </a:prstGeom>
        </p:spPr>
        <p:txBody>
          <a:bodyPr wrap="square" rtlCol="0">
            <a:noAutofit/>
          </a:bodyPr>
          <a:lstStyle/>
          <a:p>
            <a:r>
              <a:rPr lang="en-US" altLang="zh-CN"/>
              <a:t>https://www.cncf.io/case</a:t>
            </a:r>
            <a:r>
              <a:rPr lang="zh-CN" altLang="en-US"/>
              <a:t>-</a:t>
            </a:r>
            <a:r>
              <a:rPr lang="en-US" altLang="zh-CN"/>
              <a:t>studies/kuaishou</a:t>
            </a:r>
            <a:r>
              <a:rPr lang="zh-CN" altLang="en-US"/>
              <a:t>-</a:t>
            </a:r>
            <a:r>
              <a:rPr lang="en-US" altLang="zh-CN"/>
              <a:t>technology/</a:t>
            </a:r>
            <a:endParaRPr lang="zh-CN" alt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p:nvPr/>
        </p:nvSpPr>
        <p:spPr>
          <a:xfrm>
            <a:off x="361280" y="-131069"/>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4000" b="1" dirty="0">
                <a:solidFill>
                  <a:schemeClr val="bg1"/>
                </a:solidFill>
                <a:latin typeface="Clarity City" pitchFamily="2" charset="77"/>
                <a:cs typeface="Arial" panose="020B0604020202020204" pitchFamily="34" charset="0"/>
              </a:rPr>
              <a:t>AI model distribution in the Kuaishou</a:t>
            </a:r>
            <a:endParaRPr lang="en-US" sz="4000" b="1" dirty="0">
              <a:solidFill>
                <a:schemeClr val="bg1"/>
              </a:solidFill>
              <a:latin typeface="Clarity City" pitchFamily="2" charset="77"/>
              <a:cs typeface="Arial" panose="020B0604020202020204" pitchFamily="34" charset="0"/>
            </a:endParaRPr>
          </a:p>
        </p:txBody>
      </p:sp>
      <p:pic>
        <p:nvPicPr>
          <p:cNvPr id="5" name="图片 4"/>
          <p:cNvPicPr>
            <a:picLocks noChangeAspect="1"/>
          </p:cNvPicPr>
          <p:nvPr/>
        </p:nvPicPr>
        <p:blipFill>
          <a:blip r:embed="rId1"/>
          <a:stretch>
            <a:fillRect/>
          </a:stretch>
        </p:blipFill>
        <p:spPr>
          <a:xfrm>
            <a:off x="697992" y="1610883"/>
            <a:ext cx="1807464" cy="1798604"/>
          </a:xfrm>
          <a:prstGeom prst="rect">
            <a:avLst/>
          </a:prstGeom>
        </p:spPr>
      </p:pic>
      <p:pic>
        <p:nvPicPr>
          <p:cNvPr id="7" name="图片 6"/>
          <p:cNvPicPr>
            <a:picLocks noChangeAspect="1"/>
          </p:cNvPicPr>
          <p:nvPr/>
        </p:nvPicPr>
        <p:blipFill>
          <a:blip r:embed="rId2"/>
          <a:stretch>
            <a:fillRect/>
          </a:stretch>
        </p:blipFill>
        <p:spPr>
          <a:xfrm>
            <a:off x="3209290" y="1502694"/>
            <a:ext cx="2014982" cy="2014982"/>
          </a:xfrm>
          <a:prstGeom prst="rect">
            <a:avLst/>
          </a:prstGeom>
        </p:spPr>
      </p:pic>
      <p:pic>
        <p:nvPicPr>
          <p:cNvPr id="8" name="图片 7"/>
          <p:cNvPicPr>
            <a:picLocks noChangeAspect="1"/>
          </p:cNvPicPr>
          <p:nvPr/>
        </p:nvPicPr>
        <p:blipFill>
          <a:blip r:embed="rId3"/>
          <a:stretch>
            <a:fillRect/>
          </a:stretch>
        </p:blipFill>
        <p:spPr>
          <a:xfrm>
            <a:off x="6488938" y="4136166"/>
            <a:ext cx="2014982" cy="2014982"/>
          </a:xfrm>
          <a:prstGeom prst="rect">
            <a:avLst/>
          </a:prstGeom>
        </p:spPr>
      </p:pic>
      <p:pic>
        <p:nvPicPr>
          <p:cNvPr id="9" name="图片 8"/>
          <p:cNvPicPr>
            <a:picLocks noChangeAspect="1"/>
          </p:cNvPicPr>
          <p:nvPr/>
        </p:nvPicPr>
        <p:blipFill>
          <a:blip r:embed="rId4"/>
          <a:stretch>
            <a:fillRect/>
          </a:stretch>
        </p:blipFill>
        <p:spPr>
          <a:xfrm>
            <a:off x="9384538" y="4136166"/>
            <a:ext cx="2014982" cy="2014982"/>
          </a:xfrm>
          <a:prstGeom prst="rect">
            <a:avLst/>
          </a:prstGeom>
        </p:spPr>
      </p:pic>
      <p:sp>
        <p:nvSpPr>
          <p:cNvPr id="10" name="此处为内容页标题 / 副标题"/>
          <p:cNvSpPr txBox="1"/>
          <p:nvPr/>
        </p:nvSpPr>
        <p:spPr>
          <a:xfrm>
            <a:off x="766915" y="3325403"/>
            <a:ext cx="1807465" cy="246221"/>
          </a:xfrm>
          <a:prstGeom prst="rect">
            <a:avLst/>
          </a:prstGeom>
        </p:spPr>
        <p:txBody>
          <a:bodyPr wrap="square" lIns="0" tIns="0" rIns="0" bIns="0">
            <a:spAutoFit/>
          </a:bodyPr>
          <a:lstStyle/>
          <a:p>
            <a:pPr algn="l" defTabSz="342900">
              <a:buClr>
                <a:srgbClr val="636362"/>
              </a:buClr>
              <a:buFont typeface="Microsoft Sans Serif" panose="020B0604020202020204"/>
              <a:defRPr sz="4000" b="1">
                <a:solidFill>
                  <a:srgbClr val="00ACFF"/>
                </a:solidFill>
                <a:uFill>
                  <a:solidFill>
                    <a:srgbClr val="636362"/>
                  </a:solidFill>
                </a:uFill>
                <a:latin typeface="Alibaba PuHuiTi B"/>
                <a:ea typeface="Alibaba PuHuiTi B"/>
                <a:cs typeface="Alibaba PuHuiTi B"/>
                <a:sym typeface="Alibaba PuHuiTi"/>
              </a:defRPr>
            </a:pPr>
            <a:r>
              <a:rPr lang="en-US" altLang="zh-CN" sz="1600" i="1" dirty="0">
                <a:solidFill>
                  <a:srgbClr val="212121"/>
                </a:solidFill>
                <a:uFill>
                  <a:solidFill>
                    <a:srgbClr val="F5F5F5"/>
                  </a:solidFill>
                </a:uFill>
              </a:rPr>
              <a:t>Dragonfly</a:t>
            </a:r>
            <a:r>
              <a:rPr lang="en-US" altLang="zh-CN" sz="1600" dirty="0">
                <a:solidFill>
                  <a:srgbClr val="212121"/>
                </a:solidFill>
                <a:uFill>
                  <a:solidFill>
                    <a:srgbClr val="F5F5F5"/>
                  </a:solidFill>
                </a:uFill>
              </a:rPr>
              <a:t> </a:t>
            </a:r>
            <a:r>
              <a:rPr lang="en-US" altLang="zh-CN" sz="1600" i="1" dirty="0" err="1">
                <a:solidFill>
                  <a:schemeClr val="accent5">
                    <a:lumMod val="50000"/>
                  </a:schemeClr>
                </a:solidFill>
                <a:uFill>
                  <a:solidFill>
                    <a:srgbClr val="F5F5F5"/>
                  </a:solidFill>
                </a:uFill>
              </a:rPr>
              <a:t>Github</a:t>
            </a:r>
            <a:endParaRPr sz="1600" i="1" dirty="0">
              <a:solidFill>
                <a:schemeClr val="accent5">
                  <a:lumMod val="50000"/>
                </a:schemeClr>
              </a:solidFill>
              <a:uFill>
                <a:solidFill>
                  <a:srgbClr val="F5F5F5"/>
                </a:solidFill>
              </a:uFill>
            </a:endParaRPr>
          </a:p>
        </p:txBody>
      </p:sp>
      <p:sp>
        <p:nvSpPr>
          <p:cNvPr id="11" name="此处为内容页标题 / 副标题"/>
          <p:cNvSpPr txBox="1"/>
          <p:nvPr/>
        </p:nvSpPr>
        <p:spPr>
          <a:xfrm>
            <a:off x="3270376" y="3319307"/>
            <a:ext cx="2014982" cy="246221"/>
          </a:xfrm>
          <a:prstGeom prst="rect">
            <a:avLst/>
          </a:prstGeom>
        </p:spPr>
        <p:txBody>
          <a:bodyPr wrap="square" lIns="0" tIns="0" rIns="0" bIns="0">
            <a:spAutoFit/>
          </a:bodyPr>
          <a:lstStyle/>
          <a:p>
            <a:pPr algn="l" defTabSz="342900">
              <a:buClr>
                <a:srgbClr val="636362"/>
              </a:buClr>
              <a:buFont typeface="Microsoft Sans Serif" panose="020B0604020202020204"/>
              <a:defRPr sz="4000" b="1">
                <a:solidFill>
                  <a:srgbClr val="00ACFF"/>
                </a:solidFill>
                <a:uFill>
                  <a:solidFill>
                    <a:srgbClr val="636362"/>
                  </a:solidFill>
                </a:uFill>
                <a:latin typeface="Alibaba PuHuiTi B"/>
                <a:ea typeface="Alibaba PuHuiTi B"/>
                <a:cs typeface="Alibaba PuHuiTi B"/>
                <a:sym typeface="Alibaba PuHuiTi"/>
              </a:defRPr>
            </a:pPr>
            <a:r>
              <a:rPr lang="en-US" altLang="zh-CN" sz="1600" i="1" dirty="0">
                <a:solidFill>
                  <a:srgbClr val="212121"/>
                </a:solidFill>
                <a:uFill>
                  <a:solidFill>
                    <a:srgbClr val="F5F5F5"/>
                  </a:solidFill>
                </a:uFill>
              </a:rPr>
              <a:t>Dragonfly</a:t>
            </a:r>
            <a:r>
              <a:rPr lang="en-US" altLang="zh-CN" sz="1600" dirty="0">
                <a:solidFill>
                  <a:srgbClr val="212121"/>
                </a:solidFill>
                <a:uFill>
                  <a:solidFill>
                    <a:srgbClr val="F5F5F5"/>
                  </a:solidFill>
                </a:uFill>
              </a:rPr>
              <a:t> </a:t>
            </a:r>
            <a:r>
              <a:rPr lang="en-US" altLang="zh-CN" sz="1600" i="1" dirty="0">
                <a:solidFill>
                  <a:schemeClr val="accent5">
                    <a:lumMod val="50000"/>
                  </a:schemeClr>
                </a:solidFill>
                <a:uFill>
                  <a:solidFill>
                    <a:srgbClr val="F5F5F5"/>
                  </a:solidFill>
                </a:uFill>
              </a:rPr>
              <a:t>Website</a:t>
            </a:r>
            <a:endParaRPr sz="1600" i="1" dirty="0">
              <a:solidFill>
                <a:schemeClr val="accent5">
                  <a:lumMod val="50000"/>
                </a:schemeClr>
              </a:solidFill>
              <a:uFill>
                <a:solidFill>
                  <a:srgbClr val="F5F5F5"/>
                </a:solidFill>
              </a:uFill>
            </a:endParaRPr>
          </a:p>
        </p:txBody>
      </p:sp>
      <p:sp>
        <p:nvSpPr>
          <p:cNvPr id="12" name="此处为内容页标题 / 副标题"/>
          <p:cNvSpPr txBox="1"/>
          <p:nvPr/>
        </p:nvSpPr>
        <p:spPr>
          <a:xfrm>
            <a:off x="6814147" y="6034133"/>
            <a:ext cx="1807465" cy="246221"/>
          </a:xfrm>
          <a:prstGeom prst="rect">
            <a:avLst/>
          </a:prstGeom>
        </p:spPr>
        <p:txBody>
          <a:bodyPr wrap="square" lIns="0" tIns="0" rIns="0" bIns="0">
            <a:spAutoFit/>
          </a:bodyPr>
          <a:lstStyle/>
          <a:p>
            <a:pPr algn="l" defTabSz="342900">
              <a:buClr>
                <a:srgbClr val="636362"/>
              </a:buClr>
              <a:buFont typeface="Microsoft Sans Serif" panose="020B0604020202020204"/>
              <a:defRPr sz="4000" b="1">
                <a:solidFill>
                  <a:srgbClr val="00ACFF"/>
                </a:solidFill>
                <a:uFill>
                  <a:solidFill>
                    <a:srgbClr val="636362"/>
                  </a:solidFill>
                </a:uFill>
                <a:latin typeface="Alibaba PuHuiTi B"/>
                <a:ea typeface="Alibaba PuHuiTi B"/>
                <a:cs typeface="Alibaba PuHuiTi B"/>
                <a:sym typeface="Alibaba PuHuiTi"/>
              </a:defRPr>
            </a:pPr>
            <a:r>
              <a:rPr lang="en-US" altLang="zh-CN" sz="1600" i="1" dirty="0" err="1">
                <a:solidFill>
                  <a:srgbClr val="212121"/>
                </a:solidFill>
                <a:uFill>
                  <a:solidFill>
                    <a:srgbClr val="F5F5F5"/>
                  </a:solidFill>
                </a:uFill>
              </a:rPr>
              <a:t>Nydus</a:t>
            </a:r>
            <a:r>
              <a:rPr lang="en-US" altLang="zh-CN" sz="1600" dirty="0">
                <a:solidFill>
                  <a:srgbClr val="212121"/>
                </a:solidFill>
                <a:uFill>
                  <a:solidFill>
                    <a:srgbClr val="F5F5F5"/>
                  </a:solidFill>
                </a:uFill>
              </a:rPr>
              <a:t> </a:t>
            </a:r>
            <a:r>
              <a:rPr lang="en-US" altLang="zh-CN" sz="1600" i="1" dirty="0" err="1">
                <a:solidFill>
                  <a:schemeClr val="accent5">
                    <a:lumMod val="50000"/>
                  </a:schemeClr>
                </a:solidFill>
                <a:uFill>
                  <a:solidFill>
                    <a:srgbClr val="F5F5F5"/>
                  </a:solidFill>
                </a:uFill>
              </a:rPr>
              <a:t>Github</a:t>
            </a:r>
            <a:endParaRPr sz="1600" i="1" dirty="0">
              <a:solidFill>
                <a:schemeClr val="accent5">
                  <a:lumMod val="50000"/>
                </a:schemeClr>
              </a:solidFill>
              <a:uFill>
                <a:solidFill>
                  <a:srgbClr val="F5F5F5"/>
                </a:solidFill>
              </a:uFill>
            </a:endParaRPr>
          </a:p>
        </p:txBody>
      </p:sp>
      <p:sp>
        <p:nvSpPr>
          <p:cNvPr id="13" name="此处为内容页标题 / 副标题"/>
          <p:cNvSpPr txBox="1"/>
          <p:nvPr/>
        </p:nvSpPr>
        <p:spPr>
          <a:xfrm>
            <a:off x="9658984" y="6028037"/>
            <a:ext cx="1620232" cy="246221"/>
          </a:xfrm>
          <a:prstGeom prst="rect">
            <a:avLst/>
          </a:prstGeom>
        </p:spPr>
        <p:txBody>
          <a:bodyPr wrap="square" lIns="0" tIns="0" rIns="0" bIns="0">
            <a:spAutoFit/>
          </a:bodyPr>
          <a:lstStyle/>
          <a:p>
            <a:pPr algn="l" defTabSz="342900">
              <a:buClr>
                <a:srgbClr val="636362"/>
              </a:buClr>
              <a:buFont typeface="Microsoft Sans Serif" panose="020B0604020202020204"/>
              <a:defRPr sz="4000" b="1">
                <a:solidFill>
                  <a:srgbClr val="00ACFF"/>
                </a:solidFill>
                <a:uFill>
                  <a:solidFill>
                    <a:srgbClr val="636362"/>
                  </a:solidFill>
                </a:uFill>
                <a:latin typeface="Alibaba PuHuiTi B"/>
                <a:ea typeface="Alibaba PuHuiTi B"/>
                <a:cs typeface="Alibaba PuHuiTi B"/>
                <a:sym typeface="Alibaba PuHuiTi"/>
              </a:defRPr>
            </a:pPr>
            <a:r>
              <a:rPr lang="en-US" altLang="zh-CN" sz="1600" i="1" dirty="0" err="1">
                <a:solidFill>
                  <a:srgbClr val="212121"/>
                </a:solidFill>
                <a:uFill>
                  <a:solidFill>
                    <a:srgbClr val="F5F5F5"/>
                  </a:solidFill>
                </a:uFill>
              </a:rPr>
              <a:t>Nydus</a:t>
            </a:r>
            <a:r>
              <a:rPr lang="en-US" altLang="zh-CN" sz="1600" dirty="0">
                <a:solidFill>
                  <a:srgbClr val="212121"/>
                </a:solidFill>
                <a:uFill>
                  <a:solidFill>
                    <a:srgbClr val="F5F5F5"/>
                  </a:solidFill>
                </a:uFill>
              </a:rPr>
              <a:t> </a:t>
            </a:r>
            <a:r>
              <a:rPr lang="en-US" altLang="zh-CN" sz="1600" i="1" dirty="0">
                <a:solidFill>
                  <a:schemeClr val="accent5">
                    <a:lumMod val="50000"/>
                  </a:schemeClr>
                </a:solidFill>
                <a:uFill>
                  <a:solidFill>
                    <a:srgbClr val="F5F5F5"/>
                  </a:solidFill>
                </a:uFill>
              </a:rPr>
              <a:t>Website</a:t>
            </a:r>
            <a:endParaRPr sz="1600" i="1" dirty="0">
              <a:solidFill>
                <a:schemeClr val="accent5">
                  <a:lumMod val="50000"/>
                </a:schemeClr>
              </a:solidFill>
              <a:uFill>
                <a:solidFill>
                  <a:srgbClr val="F5F5F5"/>
                </a:solidFill>
              </a:u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p:nvPr/>
        </p:nvSpPr>
        <p:spPr>
          <a:xfrm>
            <a:off x="383804" y="-13354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solidFill>
                  <a:schemeClr val="bg1"/>
                </a:solidFill>
                <a:latin typeface="Clarity City" pitchFamily="2" charset="77"/>
                <a:cs typeface="Arial" panose="020B0604020202020204" pitchFamily="34" charset="0"/>
              </a:rPr>
              <a:t>Introduction</a:t>
            </a:r>
            <a:endParaRPr lang="en-US" sz="4000" b="1" dirty="0">
              <a:solidFill>
                <a:schemeClr val="bg1"/>
              </a:solidFill>
              <a:latin typeface="Clarity City" pitchFamily="2" charset="77"/>
              <a:cs typeface="Arial" panose="020B0604020202020204" pitchFamily="34" charset="0"/>
            </a:endParaRPr>
          </a:p>
        </p:txBody>
      </p:sp>
      <p:pic>
        <p:nvPicPr>
          <p:cNvPr id="22" name="图片 21"/>
          <p:cNvPicPr>
            <a:picLocks noChangeAspect="1"/>
          </p:cNvPicPr>
          <p:nvPr/>
        </p:nvPicPr>
        <p:blipFill>
          <a:blip r:embed="rId1"/>
          <a:stretch>
            <a:fillRect/>
          </a:stretch>
        </p:blipFill>
        <p:spPr>
          <a:xfrm>
            <a:off x="435627" y="2993986"/>
            <a:ext cx="5303654" cy="1000282"/>
          </a:xfrm>
          <a:prstGeom prst="rect">
            <a:avLst/>
          </a:prstGeom>
          <a:noFill/>
          <a:ln>
            <a:noFill/>
          </a:ln>
        </p:spPr>
        <p:style>
          <a:lnRef idx="0">
            <a:scrgbClr r="0" g="0" b="0"/>
          </a:lnRef>
          <a:fillRef idx="0">
            <a:scrgbClr r="0" g="0" b="0"/>
          </a:fillRef>
          <a:effectRef idx="0">
            <a:scrgbClr r="0" g="0" b="0"/>
          </a:effectRef>
          <a:fontRef idx="minor">
            <a:schemeClr val="dk1"/>
          </a:fontRef>
        </p:style>
      </p:pic>
      <p:sp>
        <p:nvSpPr>
          <p:cNvPr id="23" name="矩形 22"/>
          <p:cNvSpPr/>
          <p:nvPr/>
        </p:nvSpPr>
        <p:spPr>
          <a:xfrm>
            <a:off x="473215" y="2715465"/>
            <a:ext cx="5187722" cy="241092"/>
          </a:xfrm>
          <a:prstGeom prst="rect">
            <a:avLst/>
          </a:prstGeom>
          <a:solidFill>
            <a:schemeClr val="tx1">
              <a:lumMod val="75000"/>
              <a:lumOff val="25000"/>
            </a:schemeClr>
          </a:solidFill>
          <a:ln>
            <a:noFill/>
          </a:ln>
        </p:spPr>
        <p:style>
          <a:lnRef idx="0">
            <a:scrgbClr r="0" g="0" b="0"/>
          </a:lnRef>
          <a:fillRef idx="0">
            <a:scrgbClr r="0" g="0" b="0"/>
          </a:fillRef>
          <a:effectRef idx="0">
            <a:scrgbClr r="0" g="0" b="0"/>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900" b="1" u="none" strike="noStrike" cap="none" spc="0" normalizeH="0" baseline="0" dirty="0">
                <a:ln>
                  <a:noFill/>
                </a:ln>
                <a:solidFill>
                  <a:srgbClr val="FFFFFF"/>
                </a:solidFill>
                <a:effectLst/>
                <a:uFillTx/>
                <a:latin typeface="Alibaba PuHuiTi B" pitchFamily="18" charset="-122"/>
                <a:ea typeface="Alibaba PuHuiTi B" pitchFamily="18" charset="-122"/>
                <a:cs typeface="Alibaba PuHuiTi B" pitchFamily="18" charset="-122"/>
                <a:sym typeface="Helvetica Light"/>
              </a:rPr>
              <a:t>Container Registry</a:t>
            </a:r>
            <a:endParaRPr kumimoji="0" lang="zh-CN" altLang="en-US" sz="900" b="1" u="none" strike="noStrike" cap="none" spc="0" normalizeH="0" baseline="0" dirty="0">
              <a:ln>
                <a:noFill/>
              </a:ln>
              <a:solidFill>
                <a:srgbClr val="FFFFFF"/>
              </a:solidFill>
              <a:effectLst/>
              <a:uFillTx/>
              <a:latin typeface="Alibaba PuHuiTi B" pitchFamily="18" charset="-122"/>
              <a:ea typeface="Alibaba PuHuiTi B" pitchFamily="18" charset="-122"/>
              <a:cs typeface="Alibaba PuHuiTi B" pitchFamily="18" charset="-122"/>
              <a:sym typeface="Helvetica Light"/>
            </a:endParaRPr>
          </a:p>
        </p:txBody>
      </p:sp>
      <p:pic>
        <p:nvPicPr>
          <p:cNvPr id="25" name="图形 2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573932" y="1788312"/>
            <a:ext cx="2852158" cy="728473"/>
          </a:xfrm>
          <a:prstGeom prst="rect">
            <a:avLst/>
          </a:prstGeom>
        </p:spPr>
      </p:pic>
      <p:pic>
        <p:nvPicPr>
          <p:cNvPr id="26" name="图形 2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138684" y="5700806"/>
            <a:ext cx="1896421" cy="361223"/>
          </a:xfrm>
          <a:prstGeom prst="rect">
            <a:avLst/>
          </a:prstGeom>
        </p:spPr>
      </p:pic>
      <p:pic>
        <p:nvPicPr>
          <p:cNvPr id="27" name="图片 26"/>
          <p:cNvPicPr>
            <a:picLocks noChangeAspect="1"/>
          </p:cNvPicPr>
          <p:nvPr/>
        </p:nvPicPr>
        <p:blipFill>
          <a:blip r:embed="rId6"/>
          <a:stretch>
            <a:fillRect/>
          </a:stretch>
        </p:blipFill>
        <p:spPr>
          <a:xfrm>
            <a:off x="2716938" y="5726765"/>
            <a:ext cx="370270" cy="370270"/>
          </a:xfrm>
          <a:prstGeom prst="rect">
            <a:avLst/>
          </a:prstGeom>
        </p:spPr>
      </p:pic>
      <p:pic>
        <p:nvPicPr>
          <p:cNvPr id="28" name="图片 27"/>
          <p:cNvPicPr>
            <a:picLocks noChangeAspect="1"/>
          </p:cNvPicPr>
          <p:nvPr/>
        </p:nvPicPr>
        <p:blipFill>
          <a:blip r:embed="rId7"/>
          <a:stretch>
            <a:fillRect/>
          </a:stretch>
        </p:blipFill>
        <p:spPr>
          <a:xfrm>
            <a:off x="1246726" y="5700806"/>
            <a:ext cx="1369658" cy="368145"/>
          </a:xfrm>
          <a:prstGeom prst="rect">
            <a:avLst/>
          </a:prstGeom>
        </p:spPr>
      </p:pic>
      <p:sp>
        <p:nvSpPr>
          <p:cNvPr id="29" name="此处为内容页标题 / 副标题"/>
          <p:cNvSpPr txBox="1"/>
          <p:nvPr/>
        </p:nvSpPr>
        <p:spPr>
          <a:xfrm>
            <a:off x="6257336" y="1795877"/>
            <a:ext cx="2939523" cy="369332"/>
          </a:xfrm>
          <a:prstGeom prst="rect">
            <a:avLst/>
          </a:prstGeom>
        </p:spPr>
        <p:txBody>
          <a:bodyPr lIns="0" tIns="0" rIns="0" bIns="0">
            <a:spAutoFit/>
          </a:bodyPr>
          <a:lstStyle/>
          <a:p>
            <a:pPr algn="l" defTabSz="342900">
              <a:buClr>
                <a:srgbClr val="636362"/>
              </a:buClr>
              <a:buFont typeface="Microsoft Sans Serif" panose="020B0604020202020204"/>
              <a:defRPr sz="4000" b="1">
                <a:solidFill>
                  <a:srgbClr val="00ACFF"/>
                </a:solidFill>
                <a:uFill>
                  <a:solidFill>
                    <a:srgbClr val="636362"/>
                  </a:solidFill>
                </a:uFill>
                <a:latin typeface="Alibaba PuHuiTi B"/>
                <a:ea typeface="Alibaba PuHuiTi B"/>
                <a:cs typeface="Alibaba PuHuiTi B"/>
                <a:sym typeface="Alibaba PuHuiTi"/>
              </a:defRPr>
            </a:pPr>
            <a:r>
              <a:rPr lang="en-US" altLang="zh-CN" sz="2400" dirty="0">
                <a:solidFill>
                  <a:srgbClr val="212121"/>
                </a:solidFill>
                <a:uFill>
                  <a:solidFill>
                    <a:srgbClr val="F5F5F5"/>
                  </a:solidFill>
                </a:uFill>
              </a:rPr>
              <a:t>Dragonfly </a:t>
            </a:r>
            <a:r>
              <a:rPr lang="zh-CN" altLang="en-US" sz="2400" dirty="0">
                <a:solidFill>
                  <a:srgbClr val="212121"/>
                </a:solidFill>
                <a:uFill>
                  <a:solidFill>
                    <a:srgbClr val="F5F5F5"/>
                  </a:solidFill>
                </a:uFill>
              </a:rPr>
              <a:t>是什么？</a:t>
            </a:r>
            <a:endParaRPr sz="2400" dirty="0">
              <a:solidFill>
                <a:srgbClr val="53585F"/>
              </a:solidFill>
              <a:uFill>
                <a:solidFill>
                  <a:srgbClr val="F5F5F5"/>
                </a:solidFill>
              </a:uFill>
            </a:endParaRPr>
          </a:p>
        </p:txBody>
      </p:sp>
      <p:sp>
        <p:nvSpPr>
          <p:cNvPr id="30" name="线条"/>
          <p:cNvSpPr/>
          <p:nvPr/>
        </p:nvSpPr>
        <p:spPr>
          <a:xfrm>
            <a:off x="6279565" y="2244053"/>
            <a:ext cx="289174" cy="0"/>
          </a:xfrm>
          <a:prstGeom prst="line">
            <a:avLst/>
          </a:prstGeom>
          <a:ln w="34290">
            <a:solidFill>
              <a:schemeClr val="accent1">
                <a:satOff val="-3343"/>
                <a:lumOff val="26614"/>
              </a:schemeClr>
            </a:solidFill>
            <a:miter lim="400000"/>
          </a:ln>
        </p:spPr>
        <p:txBody>
          <a:bodyPr lIns="19050" tIns="19050" rIns="19050" bIns="19050" anchor="ctr"/>
          <a:lstStyle/>
          <a:p>
            <a:pPr>
              <a:defRPr sz="3200"/>
            </a:pPr>
            <a:endParaRPr sz="1200"/>
          </a:p>
        </p:txBody>
      </p:sp>
      <p:sp>
        <p:nvSpPr>
          <p:cNvPr id="31" name="普惠体常规体26pt，正文内容正文内容正文内容正文内容正文内容正文内容正文内容正文内容正文内容正文内容正文内容正文内容。…"/>
          <p:cNvSpPr txBox="1"/>
          <p:nvPr/>
        </p:nvSpPr>
        <p:spPr>
          <a:xfrm>
            <a:off x="6266626" y="2982842"/>
            <a:ext cx="5187722" cy="2116285"/>
          </a:xfrm>
          <a:prstGeom prst="rect">
            <a:avLst/>
          </a:prstGeom>
        </p:spPr>
        <p:txBody>
          <a:bodyPr wrap="square" lIns="0" tIns="0" rIns="0" bIns="0">
            <a:spAutoFit/>
          </a:bodyPr>
          <a:lstStyle/>
          <a:p>
            <a:pPr algn="just" defTabSz="342900">
              <a:lnSpc>
                <a:spcPct val="120000"/>
              </a:lnSpc>
              <a:spcBef>
                <a:spcPts val="450"/>
              </a:spcBef>
              <a:buClr>
                <a:srgbClr val="6C6C6C"/>
              </a:buClr>
              <a:defRPr sz="2600">
                <a:solidFill>
                  <a:srgbClr val="545352"/>
                </a:solidFill>
                <a:uFill>
                  <a:solidFill>
                    <a:srgbClr val="000000"/>
                  </a:solidFill>
                </a:uFill>
                <a:latin typeface="Alibaba PuHuiTi R"/>
                <a:ea typeface="Alibaba PuHuiTi R"/>
                <a:cs typeface="Alibaba PuHuiTi R"/>
                <a:sym typeface="Alibaba PuHuiTi"/>
              </a:defRPr>
            </a:pPr>
            <a:r>
              <a:rPr lang="en-US" altLang="zh-CN" sz="1400" dirty="0">
                <a:uFill>
                  <a:solidFill>
                    <a:srgbClr val="636362"/>
                  </a:solidFill>
                </a:uFill>
              </a:rPr>
              <a:t>CNCF </a:t>
            </a:r>
            <a:r>
              <a:rPr lang="zh-CN" altLang="en-US" sz="1400" dirty="0">
                <a:uFill>
                  <a:solidFill>
                    <a:srgbClr val="636362"/>
                  </a:solidFill>
                </a:uFill>
              </a:rPr>
              <a:t>托管 </a:t>
            </a:r>
            <a:r>
              <a:rPr lang="en-US" altLang="zh-CN" sz="1400" b="1" i="1" dirty="0">
                <a:solidFill>
                  <a:schemeClr val="tx1"/>
                </a:solidFill>
                <a:uFill>
                  <a:solidFill>
                    <a:srgbClr val="636362"/>
                  </a:solidFill>
                </a:uFill>
                <a:latin typeface="Alibaba PuHuiTi B" pitchFamily="18" charset="-122"/>
                <a:ea typeface="Alibaba PuHuiTi B" pitchFamily="18" charset="-122"/>
                <a:cs typeface="Alibaba PuHuiTi B" pitchFamily="18" charset="-122"/>
              </a:rPr>
              <a:t>Incubating</a:t>
            </a:r>
            <a:r>
              <a:rPr lang="en-US" altLang="zh-CN" sz="1400" dirty="0">
                <a:uFill>
                  <a:solidFill>
                    <a:srgbClr val="636362"/>
                  </a:solidFill>
                </a:uFill>
              </a:rPr>
              <a:t> </a:t>
            </a:r>
            <a:r>
              <a:rPr lang="zh-CN" altLang="en-US" sz="1400" dirty="0">
                <a:uFill>
                  <a:solidFill>
                    <a:srgbClr val="636362"/>
                  </a:solidFill>
                </a:uFill>
              </a:rPr>
              <a:t>项目，提高大规模文件传输的效率和速度。</a:t>
            </a:r>
            <a:endParaRPr lang="en-US" altLang="zh-CN" sz="1400" dirty="0">
              <a:uFill>
                <a:solidFill>
                  <a:srgbClr val="636362"/>
                </a:solidFill>
              </a:uFill>
            </a:endParaRPr>
          </a:p>
          <a:p>
            <a:pPr algn="just" defTabSz="342900">
              <a:lnSpc>
                <a:spcPct val="120000"/>
              </a:lnSpc>
              <a:spcBef>
                <a:spcPts val="450"/>
              </a:spcBef>
              <a:buClr>
                <a:srgbClr val="6C6C6C"/>
              </a:buClr>
              <a:defRPr sz="2600">
                <a:solidFill>
                  <a:srgbClr val="545352"/>
                </a:solidFill>
                <a:uFill>
                  <a:solidFill>
                    <a:srgbClr val="000000"/>
                  </a:solidFill>
                </a:uFill>
                <a:latin typeface="Alibaba PuHuiTi R"/>
                <a:ea typeface="Alibaba PuHuiTi R"/>
                <a:cs typeface="Alibaba PuHuiTi R"/>
                <a:sym typeface="Alibaba PuHuiTi"/>
              </a:defRPr>
            </a:pPr>
            <a:r>
              <a:rPr lang="zh-CN" altLang="en-US" sz="1400" dirty="0">
                <a:uFill>
                  <a:solidFill>
                    <a:srgbClr val="636362"/>
                  </a:solidFill>
                </a:uFill>
              </a:rPr>
              <a:t>最大限度的利用节点之间</a:t>
            </a:r>
            <a:r>
              <a:rPr lang="zh-CN" altLang="en-US" sz="1400" b="1" i="1" dirty="0">
                <a:solidFill>
                  <a:schemeClr val="tx1"/>
                </a:solidFill>
                <a:uFill>
                  <a:solidFill>
                    <a:srgbClr val="636362"/>
                  </a:solidFill>
                </a:uFill>
                <a:latin typeface="Alibaba PuHuiTi B" pitchFamily="18" charset="-122"/>
                <a:ea typeface="Alibaba PuHuiTi B" pitchFamily="18" charset="-122"/>
                <a:cs typeface="Alibaba PuHuiTi B" pitchFamily="18" charset="-122"/>
              </a:rPr>
              <a:t>闲置带宽</a:t>
            </a:r>
            <a:r>
              <a:rPr lang="zh-CN" altLang="en-US" sz="1400" dirty="0">
                <a:uFill>
                  <a:solidFill>
                    <a:srgbClr val="636362"/>
                  </a:solidFill>
                </a:uFill>
              </a:rPr>
              <a:t>，减少回源流量。云原生场景下</a:t>
            </a:r>
            <a:endParaRPr lang="en-US" altLang="zh-CN" sz="1400" dirty="0">
              <a:uFill>
                <a:solidFill>
                  <a:srgbClr val="636362"/>
                </a:solidFill>
              </a:uFill>
            </a:endParaRPr>
          </a:p>
          <a:p>
            <a:pPr algn="just" defTabSz="342900">
              <a:lnSpc>
                <a:spcPct val="120000"/>
              </a:lnSpc>
              <a:spcBef>
                <a:spcPts val="450"/>
              </a:spcBef>
              <a:buClr>
                <a:srgbClr val="6C6C6C"/>
              </a:buClr>
              <a:defRPr sz="2600">
                <a:solidFill>
                  <a:srgbClr val="545352"/>
                </a:solidFill>
                <a:uFill>
                  <a:solidFill>
                    <a:srgbClr val="000000"/>
                  </a:solidFill>
                </a:uFill>
                <a:latin typeface="Alibaba PuHuiTi R"/>
                <a:ea typeface="Alibaba PuHuiTi R"/>
                <a:cs typeface="Alibaba PuHuiTi R"/>
                <a:sym typeface="Alibaba PuHuiTi"/>
              </a:defRPr>
            </a:pPr>
            <a:r>
              <a:rPr lang="zh-CN" altLang="en-US" sz="1400" dirty="0">
                <a:uFill>
                  <a:solidFill>
                    <a:srgbClr val="636362"/>
                  </a:solidFill>
                </a:uFill>
              </a:rPr>
              <a:t>镜像加速领域的</a:t>
            </a:r>
            <a:r>
              <a:rPr lang="zh-CN" altLang="en-US" sz="1400" b="1" i="1" dirty="0">
                <a:solidFill>
                  <a:schemeClr val="tx1"/>
                </a:solidFill>
                <a:uFill>
                  <a:solidFill>
                    <a:srgbClr val="636362"/>
                  </a:solidFill>
                </a:uFill>
                <a:latin typeface="Alibaba PuHuiTi B" pitchFamily="18" charset="-122"/>
                <a:ea typeface="Alibaba PuHuiTi B" pitchFamily="18" charset="-122"/>
                <a:cs typeface="Alibaba PuHuiTi B" pitchFamily="18" charset="-122"/>
              </a:rPr>
              <a:t>标准解决方案</a:t>
            </a:r>
            <a:r>
              <a:rPr lang="zh-CN" altLang="en-US" sz="1400" dirty="0">
                <a:uFill>
                  <a:solidFill>
                    <a:srgbClr val="636362"/>
                  </a:solidFill>
                </a:uFill>
              </a:rPr>
              <a:t>。</a:t>
            </a:r>
            <a:endParaRPr lang="en-US" altLang="zh-CN" sz="1400" dirty="0">
              <a:uFill>
                <a:solidFill>
                  <a:srgbClr val="636362"/>
                </a:solidFill>
              </a:uFill>
            </a:endParaRPr>
          </a:p>
          <a:p>
            <a:pPr algn="just" defTabSz="342900">
              <a:lnSpc>
                <a:spcPct val="120000"/>
              </a:lnSpc>
              <a:spcBef>
                <a:spcPts val="450"/>
              </a:spcBef>
              <a:buClr>
                <a:srgbClr val="6C6C6C"/>
              </a:buClr>
              <a:defRPr sz="2600">
                <a:solidFill>
                  <a:srgbClr val="545352"/>
                </a:solidFill>
                <a:uFill>
                  <a:solidFill>
                    <a:srgbClr val="000000"/>
                  </a:solidFill>
                </a:uFill>
                <a:latin typeface="Alibaba PuHuiTi R"/>
                <a:ea typeface="Alibaba PuHuiTi R"/>
                <a:cs typeface="Alibaba PuHuiTi R"/>
                <a:sym typeface="Alibaba PuHuiTi"/>
              </a:defRPr>
            </a:pPr>
            <a:r>
              <a:rPr lang="zh-CN" altLang="en-US" sz="1400" dirty="0">
                <a:uFill>
                  <a:solidFill>
                    <a:srgbClr val="636362"/>
                  </a:solidFill>
                </a:uFill>
              </a:rPr>
              <a:t>目前 </a:t>
            </a:r>
            <a:r>
              <a:rPr lang="en-US" altLang="zh-CN" sz="1400" dirty="0" err="1">
                <a:solidFill>
                  <a:schemeClr val="tx1"/>
                </a:solidFill>
                <a:uFill>
                  <a:solidFill>
                    <a:srgbClr val="636362"/>
                  </a:solidFill>
                </a:uFill>
              </a:rPr>
              <a:t>Contributer</a:t>
            </a:r>
            <a:r>
              <a:rPr lang="zh-CN" altLang="en-US" sz="1400" dirty="0">
                <a:uFill>
                  <a:solidFill>
                    <a:srgbClr val="636362"/>
                  </a:solidFill>
                </a:uFill>
              </a:rPr>
              <a:t> </a:t>
            </a:r>
            <a:r>
              <a:rPr lang="en-US" altLang="zh-CN" sz="1400" b="1" i="1" dirty="0">
                <a:solidFill>
                  <a:schemeClr val="tx1"/>
                </a:solidFill>
                <a:uFill>
                  <a:solidFill>
                    <a:srgbClr val="636362"/>
                  </a:solidFill>
                </a:uFill>
                <a:latin typeface="Alibaba PuHuiTi B" pitchFamily="18" charset="-122"/>
                <a:ea typeface="Alibaba PuHuiTi B" pitchFamily="18" charset="-122"/>
                <a:cs typeface="Alibaba PuHuiTi B" pitchFamily="18" charset="-122"/>
              </a:rPr>
              <a:t>100+</a:t>
            </a:r>
            <a:r>
              <a:rPr lang="zh-CN" altLang="en-US" sz="1400" dirty="0">
                <a:uFill>
                  <a:solidFill>
                    <a:srgbClr val="636362"/>
                  </a:solidFill>
                </a:uFill>
              </a:rPr>
              <a:t>， 用户包括</a:t>
            </a:r>
            <a:r>
              <a:rPr lang="en-US" altLang="zh-CN" sz="1400" dirty="0">
                <a:uFill>
                  <a:solidFill>
                    <a:srgbClr val="636362"/>
                  </a:solidFill>
                </a:uFill>
              </a:rPr>
              <a:t> Alibaba Group</a:t>
            </a:r>
            <a:r>
              <a:rPr lang="zh-CN" altLang="en-US" sz="1400" dirty="0">
                <a:uFill>
                  <a:solidFill>
                    <a:srgbClr val="636362"/>
                  </a:solidFill>
                </a:uFill>
              </a:rPr>
              <a:t>、</a:t>
            </a:r>
            <a:r>
              <a:rPr lang="en-US" altLang="zh-CN" sz="1400" dirty="0">
                <a:uFill>
                  <a:solidFill>
                    <a:srgbClr val="636362"/>
                  </a:solidFill>
                </a:uFill>
              </a:rPr>
              <a:t>Ant</a:t>
            </a:r>
            <a:r>
              <a:rPr lang="zh-CN" altLang="en-US" sz="1400" dirty="0">
                <a:uFill>
                  <a:solidFill>
                    <a:srgbClr val="636362"/>
                  </a:solidFill>
                </a:uFill>
              </a:rPr>
              <a:t> </a:t>
            </a:r>
            <a:r>
              <a:rPr lang="en-US" altLang="zh-CN" sz="1400" dirty="0">
                <a:uFill>
                  <a:solidFill>
                    <a:srgbClr val="636362"/>
                  </a:solidFill>
                </a:uFill>
              </a:rPr>
              <a:t>Group</a:t>
            </a:r>
            <a:r>
              <a:rPr lang="zh-CN" altLang="en-US" sz="1400" dirty="0">
                <a:uFill>
                  <a:solidFill>
                    <a:srgbClr val="636362"/>
                  </a:solidFill>
                </a:uFill>
              </a:rPr>
              <a:t>、</a:t>
            </a:r>
            <a:r>
              <a:rPr lang="en-US" altLang="zh-CN" sz="1400" dirty="0" err="1">
                <a:uFill>
                  <a:solidFill>
                    <a:srgbClr val="636362"/>
                  </a:solidFill>
                </a:uFill>
              </a:rPr>
              <a:t>ByteDance</a:t>
            </a:r>
            <a:r>
              <a:rPr lang="zh-CN" altLang="en-US" sz="1400" dirty="0">
                <a:uFill>
                  <a:solidFill>
                    <a:srgbClr val="636362"/>
                  </a:solidFill>
                </a:uFill>
              </a:rPr>
              <a:t>、</a:t>
            </a:r>
            <a:r>
              <a:rPr lang="en-US" altLang="zh-CN" sz="1400" dirty="0" err="1">
                <a:uFill>
                  <a:solidFill>
                    <a:srgbClr val="636362"/>
                  </a:solidFill>
                </a:uFill>
              </a:rPr>
              <a:t>Kuaishou</a:t>
            </a:r>
            <a:r>
              <a:rPr lang="zh-CN" altLang="en-US" sz="1400" dirty="0">
                <a:uFill>
                  <a:solidFill>
                    <a:srgbClr val="636362"/>
                  </a:solidFill>
                </a:uFill>
              </a:rPr>
              <a:t>、</a:t>
            </a:r>
            <a:r>
              <a:rPr lang="en-US" altLang="zh-CN" sz="1400" dirty="0">
                <a:uFill>
                  <a:solidFill>
                    <a:srgbClr val="636362"/>
                  </a:solidFill>
                </a:uFill>
              </a:rPr>
              <a:t> Baidu Group</a:t>
            </a:r>
            <a:r>
              <a:rPr lang="zh-CN" altLang="en-US" sz="1400" dirty="0">
                <a:uFill>
                  <a:solidFill>
                    <a:srgbClr val="636362"/>
                  </a:solidFill>
                </a:uFill>
              </a:rPr>
              <a:t>、</a:t>
            </a:r>
            <a:r>
              <a:rPr lang="en-US" altLang="zh-CN" sz="1400" dirty="0" err="1">
                <a:uFill>
                  <a:solidFill>
                    <a:srgbClr val="636362"/>
                  </a:solidFill>
                </a:uFill>
              </a:rPr>
              <a:t>DiDi</a:t>
            </a:r>
            <a:r>
              <a:rPr lang="zh-CN" altLang="en-US" sz="1400" dirty="0">
                <a:uFill>
                  <a:solidFill>
                    <a:srgbClr val="636362"/>
                  </a:solidFill>
                </a:uFill>
              </a:rPr>
              <a:t> 等公司。</a:t>
            </a:r>
            <a:endParaRPr lang="en-US" altLang="zh-CN" sz="1400" dirty="0">
              <a:uFill>
                <a:solidFill>
                  <a:srgbClr val="636362"/>
                </a:solidFill>
              </a:uFill>
            </a:endParaRPr>
          </a:p>
          <a:p>
            <a:pPr algn="just" defTabSz="342900">
              <a:lnSpc>
                <a:spcPct val="120000"/>
              </a:lnSpc>
              <a:spcBef>
                <a:spcPts val="450"/>
              </a:spcBef>
              <a:buClr>
                <a:srgbClr val="6C6C6C"/>
              </a:buClr>
              <a:defRPr sz="2600">
                <a:solidFill>
                  <a:srgbClr val="545352"/>
                </a:solidFill>
                <a:uFill>
                  <a:solidFill>
                    <a:srgbClr val="000000"/>
                  </a:solidFill>
                </a:uFill>
                <a:latin typeface="Alibaba PuHuiTi R"/>
                <a:ea typeface="Alibaba PuHuiTi R"/>
                <a:cs typeface="Alibaba PuHuiTi R"/>
                <a:sym typeface="Alibaba PuHuiTi"/>
              </a:defRPr>
            </a:pPr>
            <a:r>
              <a:rPr lang="zh-CN" altLang="en-US" sz="1400" dirty="0">
                <a:uFill>
                  <a:solidFill>
                    <a:srgbClr val="636362"/>
                  </a:solidFill>
                </a:uFill>
              </a:rPr>
              <a:t>公有云支持</a:t>
            </a:r>
            <a:r>
              <a:rPr lang="en-US" altLang="zh-CN" sz="1400" dirty="0">
                <a:uFill>
                  <a:solidFill>
                    <a:srgbClr val="636362"/>
                  </a:solidFill>
                </a:uFill>
              </a:rPr>
              <a:t> </a:t>
            </a:r>
            <a:r>
              <a:rPr lang="en-US" altLang="zh-CN" sz="1400" b="1" i="1" dirty="0">
                <a:solidFill>
                  <a:schemeClr val="tx1"/>
                </a:solidFill>
                <a:uFill>
                  <a:solidFill>
                    <a:srgbClr val="636362"/>
                  </a:solidFill>
                </a:uFill>
                <a:latin typeface="Alibaba PuHuiTi B" pitchFamily="18" charset="-122"/>
                <a:ea typeface="Alibaba PuHuiTi B" pitchFamily="18" charset="-122"/>
                <a:cs typeface="Alibaba PuHuiTi B" pitchFamily="18" charset="-122"/>
              </a:rPr>
              <a:t>Google Cloud Platform(GCP)</a:t>
            </a:r>
            <a:r>
              <a:rPr lang="zh-CN" altLang="en-US" sz="1400" dirty="0">
                <a:uFill>
                  <a:solidFill>
                    <a:srgbClr val="636362"/>
                  </a:solidFill>
                </a:uFill>
              </a:rPr>
              <a:t>、</a:t>
            </a:r>
            <a:r>
              <a:rPr lang="en-GB" altLang="zh-CN" sz="1400" b="1" i="1" dirty="0">
                <a:solidFill>
                  <a:schemeClr val="tx1"/>
                </a:solidFill>
                <a:uFill>
                  <a:solidFill>
                    <a:srgbClr val="636362"/>
                  </a:solidFill>
                </a:uFill>
                <a:latin typeface="Alibaba PuHuiTi B" pitchFamily="18" charset="-122"/>
                <a:ea typeface="Alibaba PuHuiTi B" pitchFamily="18" charset="-122"/>
                <a:cs typeface="Alibaba PuHuiTi B" pitchFamily="18" charset="-122"/>
              </a:rPr>
              <a:t>Volcano Engine</a:t>
            </a:r>
            <a:endParaRPr lang="en-GB" altLang="zh-CN" sz="1400" b="1" i="1" dirty="0">
              <a:solidFill>
                <a:schemeClr val="tx1"/>
              </a:solidFill>
              <a:uFill>
                <a:solidFill>
                  <a:srgbClr val="636362"/>
                </a:solidFill>
              </a:uFill>
              <a:latin typeface="Alibaba PuHuiTi B" pitchFamily="18" charset="-122"/>
              <a:ea typeface="Alibaba PuHuiTi B" pitchFamily="18" charset="-122"/>
              <a:cs typeface="Alibaba PuHuiTi B" pitchFamily="18" charset="-122"/>
            </a:endParaRPr>
          </a:p>
          <a:p>
            <a:pPr algn="just" defTabSz="342900">
              <a:lnSpc>
                <a:spcPct val="120000"/>
              </a:lnSpc>
              <a:spcBef>
                <a:spcPts val="450"/>
              </a:spcBef>
              <a:buClr>
                <a:srgbClr val="6C6C6C"/>
              </a:buClr>
              <a:defRPr sz="2600">
                <a:solidFill>
                  <a:srgbClr val="545352"/>
                </a:solidFill>
                <a:uFill>
                  <a:solidFill>
                    <a:srgbClr val="000000"/>
                  </a:solidFill>
                </a:uFill>
                <a:latin typeface="Alibaba PuHuiTi R"/>
                <a:ea typeface="Alibaba PuHuiTi R"/>
                <a:cs typeface="Alibaba PuHuiTi R"/>
                <a:sym typeface="Alibaba PuHuiTi"/>
              </a:defRPr>
            </a:pPr>
            <a:r>
              <a:rPr lang="en-US" altLang="zh-CN" sz="1400" b="1" i="1" dirty="0">
                <a:solidFill>
                  <a:schemeClr val="tx1"/>
                </a:solidFill>
                <a:uFill>
                  <a:solidFill>
                    <a:srgbClr val="636362"/>
                  </a:solidFill>
                </a:uFill>
                <a:latin typeface="Alibaba PuHuiTi B" pitchFamily="18" charset="-122"/>
                <a:ea typeface="Alibaba PuHuiTi B" pitchFamily="18" charset="-122"/>
                <a:cs typeface="Alibaba PuHuiTi B" pitchFamily="18" charset="-122"/>
              </a:rPr>
              <a:t>Baidu AI Cloud</a:t>
            </a:r>
            <a:r>
              <a:rPr lang="zh-CN" altLang="en-US" sz="1400" dirty="0">
                <a:uFill>
                  <a:solidFill>
                    <a:srgbClr val="636362"/>
                  </a:solidFill>
                </a:uFill>
              </a:rPr>
              <a:t>、</a:t>
            </a:r>
            <a:r>
              <a:rPr lang="en-GB" altLang="zh-CN" sz="1400" b="1" i="1" dirty="0">
                <a:solidFill>
                  <a:schemeClr val="tx1"/>
                </a:solidFill>
                <a:uFill>
                  <a:solidFill>
                    <a:srgbClr val="636362"/>
                  </a:solidFill>
                </a:uFill>
                <a:latin typeface="Alibaba PuHuiTi B" pitchFamily="18" charset="-122"/>
                <a:ea typeface="Alibaba PuHuiTi B" pitchFamily="18" charset="-122"/>
                <a:cs typeface="Alibaba PuHuiTi B" pitchFamily="18" charset="-122"/>
              </a:rPr>
              <a:t>Alibaba Cloud(</a:t>
            </a:r>
            <a:r>
              <a:rPr lang="en-GB" altLang="zh-CN" sz="1400" b="1" i="1" dirty="0" err="1">
                <a:solidFill>
                  <a:schemeClr val="tx1"/>
                </a:solidFill>
                <a:uFill>
                  <a:solidFill>
                    <a:srgbClr val="636362"/>
                  </a:solidFill>
                </a:uFill>
                <a:latin typeface="Alibaba PuHuiTi B" pitchFamily="18" charset="-122"/>
                <a:ea typeface="Alibaba PuHuiTi B" pitchFamily="18" charset="-122"/>
                <a:cs typeface="Alibaba PuHuiTi B" pitchFamily="18" charset="-122"/>
              </a:rPr>
              <a:t>Aliyun</a:t>
            </a:r>
            <a:r>
              <a:rPr lang="en-GB" altLang="zh-CN" sz="1400" b="1" i="1" dirty="0">
                <a:solidFill>
                  <a:schemeClr val="tx1"/>
                </a:solidFill>
                <a:uFill>
                  <a:solidFill>
                    <a:srgbClr val="636362"/>
                  </a:solidFill>
                </a:uFill>
                <a:latin typeface="Alibaba PuHuiTi B" pitchFamily="18" charset="-122"/>
                <a:ea typeface="Alibaba PuHuiTi B" pitchFamily="18" charset="-122"/>
                <a:cs typeface="Alibaba PuHuiTi B" pitchFamily="18" charset="-122"/>
              </a:rPr>
              <a:t>) </a:t>
            </a:r>
            <a:r>
              <a:rPr lang="zh-CN" altLang="en-GB" sz="1400" dirty="0">
                <a:uFill>
                  <a:solidFill>
                    <a:srgbClr val="636362"/>
                  </a:solidFill>
                </a:uFill>
              </a:rPr>
              <a:t>等</a:t>
            </a:r>
            <a:r>
              <a:rPr lang="zh-CN" altLang="en-US" sz="1400" dirty="0">
                <a:uFill>
                  <a:solidFill>
                    <a:srgbClr val="636362"/>
                  </a:solidFill>
                </a:uFill>
              </a:rPr>
              <a:t>。</a:t>
            </a:r>
            <a:endParaRPr lang="en-US" altLang="zh-CN" sz="1400" dirty="0">
              <a:uFill>
                <a:solidFill>
                  <a:srgbClr val="636362"/>
                </a:solidFill>
              </a:uFill>
            </a:endParaRPr>
          </a:p>
        </p:txBody>
      </p:sp>
      <p:sp>
        <p:nvSpPr>
          <p:cNvPr id="32" name="普惠体常规体26pt，正文内容正文内容正文内容正文内容正文内容正文内容正文内容正文内容正文内容正文内容正文内容正文内容。…"/>
          <p:cNvSpPr txBox="1"/>
          <p:nvPr/>
        </p:nvSpPr>
        <p:spPr>
          <a:xfrm>
            <a:off x="6283086" y="2429490"/>
            <a:ext cx="3539347" cy="279372"/>
          </a:xfrm>
          <a:prstGeom prst="rect">
            <a:avLst/>
          </a:prstGeom>
        </p:spPr>
        <p:txBody>
          <a:bodyPr wrap="square" lIns="0" tIns="0" rIns="0" bIns="0">
            <a:spAutoFit/>
          </a:bodyPr>
          <a:lstStyle/>
          <a:p>
            <a:pPr algn="just" defTabSz="342900">
              <a:lnSpc>
                <a:spcPct val="120000"/>
              </a:lnSpc>
              <a:spcBef>
                <a:spcPts val="450"/>
              </a:spcBef>
              <a:buClr>
                <a:srgbClr val="6C6C6C"/>
              </a:buClr>
              <a:buFont typeface="Microsoft Sans Serif" panose="020B0604020202020204"/>
              <a:defRPr sz="2600">
                <a:solidFill>
                  <a:srgbClr val="A7AAA9"/>
                </a:solidFill>
                <a:uFill>
                  <a:solidFill>
                    <a:srgbClr val="000000"/>
                  </a:solidFill>
                </a:uFill>
                <a:latin typeface="Alibaba PuHuiTi R"/>
                <a:ea typeface="Alibaba PuHuiTi R"/>
                <a:cs typeface="Alibaba PuHuiTi R"/>
                <a:sym typeface="Alibaba PuHuiTi"/>
              </a:defRPr>
            </a:pPr>
            <a:r>
              <a:rPr lang="zh-CN" altLang="en-US" sz="1600" b="1" dirty="0">
                <a:solidFill>
                  <a:schemeClr val="tx1">
                    <a:lumMod val="50000"/>
                    <a:lumOff val="50000"/>
                  </a:schemeClr>
                </a:solidFill>
              </a:rPr>
              <a:t>基于 </a:t>
            </a:r>
            <a:r>
              <a:rPr lang="en-US" altLang="zh-CN" sz="1600" b="1" dirty="0">
                <a:solidFill>
                  <a:schemeClr val="tx1">
                    <a:lumMod val="50000"/>
                    <a:lumOff val="50000"/>
                  </a:schemeClr>
                </a:solidFill>
              </a:rPr>
              <a:t>P2P</a:t>
            </a:r>
            <a:r>
              <a:rPr lang="zh-CN" altLang="en-US" sz="1600" b="1" dirty="0">
                <a:solidFill>
                  <a:schemeClr val="tx1">
                    <a:lumMod val="50000"/>
                    <a:lumOff val="50000"/>
                  </a:schemeClr>
                </a:solidFill>
              </a:rPr>
              <a:t> 的镜像加速和文件分发系统</a:t>
            </a:r>
            <a:endParaRPr sz="1600" b="1" dirty="0">
              <a:solidFill>
                <a:schemeClr val="tx1">
                  <a:lumMod val="50000"/>
                  <a:lumOff val="50000"/>
                </a:schemeClr>
              </a:solidFill>
              <a:uFill>
                <a:solidFill>
                  <a:srgbClr val="636362"/>
                </a:solidFill>
              </a:uFill>
            </a:endParaRPr>
          </a:p>
        </p:txBody>
      </p:sp>
      <p:pic>
        <p:nvPicPr>
          <p:cNvPr id="33" name="图片 3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152359" y="5325806"/>
            <a:ext cx="832759" cy="832759"/>
          </a:xfrm>
          <a:prstGeom prst="rect">
            <a:avLst/>
          </a:prstGeom>
        </p:spPr>
      </p:pic>
      <p:pic>
        <p:nvPicPr>
          <p:cNvPr id="34" name="Picture 6" descr="ByteDance Logo PNG Vector (SVG) Free Download"/>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325689" y="5472664"/>
            <a:ext cx="703778" cy="615807"/>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14" descr="阿里云| 网址司南URLSN"/>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531492" y="5472664"/>
            <a:ext cx="995915" cy="615807"/>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18" descr="百度智能云Desktop App for Mac and PC - WebCatalo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364100" y="5364187"/>
            <a:ext cx="832759" cy="832759"/>
          </a:xfrm>
          <a:prstGeom prst="rect">
            <a:avLst/>
          </a:prstGeom>
          <a:noFill/>
          <a:extLst>
            <a:ext uri="{909E8E84-426E-40DD-AFC4-6F175D3DCCD1}">
              <a14:hiddenFill xmlns:a14="http://schemas.microsoft.com/office/drawing/2010/main">
                <a:solidFill>
                  <a:srgbClr val="FFFFFF"/>
                </a:solidFill>
              </a14:hiddenFill>
            </a:ext>
          </a:extLst>
        </p:spPr>
      </p:pic>
      <p:pic>
        <p:nvPicPr>
          <p:cNvPr id="37" name="图片 36"/>
          <p:cNvPicPr>
            <a:picLocks noChangeAspect="1"/>
          </p:cNvPicPr>
          <p:nvPr/>
        </p:nvPicPr>
        <p:blipFill>
          <a:blip r:embed="rId12"/>
          <a:stretch>
            <a:fillRect/>
          </a:stretch>
        </p:blipFill>
        <p:spPr>
          <a:xfrm>
            <a:off x="419067" y="4376044"/>
            <a:ext cx="5240410" cy="942986"/>
          </a:xfrm>
          <a:prstGeom prst="rect">
            <a:avLst/>
          </a:prstGeom>
        </p:spPr>
      </p:pic>
      <p:sp>
        <p:nvSpPr>
          <p:cNvPr id="38" name="矩形 37"/>
          <p:cNvSpPr/>
          <p:nvPr/>
        </p:nvSpPr>
        <p:spPr>
          <a:xfrm>
            <a:off x="473215" y="4085053"/>
            <a:ext cx="5187722" cy="241092"/>
          </a:xfrm>
          <a:prstGeom prst="rect">
            <a:avLst/>
          </a:prstGeom>
          <a:solidFill>
            <a:schemeClr val="tx1">
              <a:lumMod val="75000"/>
              <a:lumOff val="25000"/>
            </a:schemeClr>
          </a:solidFill>
          <a:ln>
            <a:noFill/>
          </a:ln>
        </p:spPr>
        <p:style>
          <a:lnRef idx="0">
            <a:scrgbClr r="0" g="0" b="0"/>
          </a:lnRef>
          <a:fillRef idx="0">
            <a:scrgbClr r="0" g="0" b="0"/>
          </a:fillRef>
          <a:effectRef idx="0">
            <a:scrgbClr r="0" g="0" b="0"/>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900" b="1" u="none" strike="noStrike" cap="none" spc="0" normalizeH="0" baseline="0" dirty="0">
                <a:ln>
                  <a:noFill/>
                </a:ln>
                <a:solidFill>
                  <a:srgbClr val="FFFFFF"/>
                </a:solidFill>
                <a:effectLst/>
                <a:uFillTx/>
                <a:latin typeface="Alibaba PuHuiTi B" pitchFamily="18" charset="-122"/>
                <a:ea typeface="Alibaba PuHuiTi B" pitchFamily="18" charset="-122"/>
                <a:cs typeface="Alibaba PuHuiTi B" pitchFamily="18" charset="-122"/>
                <a:sym typeface="Helvetica Light"/>
              </a:rPr>
              <a:t>Container</a:t>
            </a:r>
            <a:r>
              <a:rPr kumimoji="0" lang="en-US" altLang="zh-CN" sz="900" u="none" strike="noStrike" cap="none" spc="0" normalizeH="0" baseline="0" dirty="0">
                <a:ln>
                  <a:noFill/>
                </a:ln>
                <a:solidFill>
                  <a:srgbClr val="FFFFFF"/>
                </a:solidFill>
                <a:effectLst/>
                <a:uFillTx/>
                <a:sym typeface="Helvetica Light"/>
              </a:rPr>
              <a:t> </a:t>
            </a:r>
            <a:r>
              <a:rPr kumimoji="0" lang="en-US" altLang="zh-CN" sz="900" b="1" u="none" strike="noStrike" cap="none" spc="0" normalizeH="0" baseline="0" dirty="0">
                <a:ln>
                  <a:noFill/>
                </a:ln>
                <a:solidFill>
                  <a:srgbClr val="FFFFFF"/>
                </a:solidFill>
                <a:effectLst/>
                <a:uFillTx/>
                <a:latin typeface="Alibaba PuHuiTi B" pitchFamily="18" charset="-122"/>
                <a:ea typeface="Alibaba PuHuiTi B" pitchFamily="18" charset="-122"/>
                <a:cs typeface="Alibaba PuHuiTi B" pitchFamily="18" charset="-122"/>
                <a:sym typeface="Helvetica Light"/>
              </a:rPr>
              <a:t>Runtime</a:t>
            </a:r>
            <a:endParaRPr kumimoji="0" lang="zh-CN" altLang="en-US" sz="900" b="1" u="none" strike="noStrike" cap="none" spc="0" normalizeH="0" baseline="0" dirty="0">
              <a:ln>
                <a:noFill/>
              </a:ln>
              <a:solidFill>
                <a:srgbClr val="FFFFFF"/>
              </a:solidFill>
              <a:effectLst/>
              <a:uFillTx/>
              <a:latin typeface="Alibaba PuHuiTi B" pitchFamily="18" charset="-122"/>
              <a:ea typeface="Alibaba PuHuiTi B" pitchFamily="18" charset="-122"/>
              <a:cs typeface="Alibaba PuHuiTi B" pitchFamily="18" charset="-122"/>
              <a:sym typeface="Helvetica Light"/>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p:nvPr/>
        </p:nvSpPr>
        <p:spPr>
          <a:xfrm>
            <a:off x="383804" y="-13354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solidFill>
                  <a:schemeClr val="bg1"/>
                </a:solidFill>
                <a:latin typeface="Clarity City" pitchFamily="2" charset="77"/>
                <a:cs typeface="Arial" panose="020B0604020202020204" pitchFamily="34" charset="0"/>
              </a:rPr>
              <a:t>Introduction</a:t>
            </a:r>
            <a:endParaRPr lang="en-US" sz="4000" b="1" dirty="0">
              <a:solidFill>
                <a:schemeClr val="bg1"/>
              </a:solidFill>
              <a:latin typeface="Clarity City" pitchFamily="2" charset="77"/>
              <a:cs typeface="Arial" panose="020B0604020202020204" pitchFamily="34" charset="0"/>
            </a:endParaRPr>
          </a:p>
        </p:txBody>
      </p:sp>
      <p:pic>
        <p:nvPicPr>
          <p:cNvPr id="2" name="图片 1"/>
          <p:cNvPicPr>
            <a:picLocks noChangeAspect="1"/>
          </p:cNvPicPr>
          <p:nvPr/>
        </p:nvPicPr>
        <p:blipFill>
          <a:blip r:embed="rId1"/>
          <a:stretch>
            <a:fillRect/>
          </a:stretch>
        </p:blipFill>
        <p:spPr>
          <a:xfrm>
            <a:off x="305983" y="2036554"/>
            <a:ext cx="6023053" cy="3173999"/>
          </a:xfrm>
          <a:prstGeom prst="rect">
            <a:avLst/>
          </a:prstGeom>
          <a:ln w="12700">
            <a:solidFill>
              <a:schemeClr val="tx1"/>
            </a:solidFill>
          </a:ln>
        </p:spPr>
      </p:pic>
      <p:pic>
        <p:nvPicPr>
          <p:cNvPr id="3" name="图形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492243" y="5703422"/>
            <a:ext cx="1632919" cy="311032"/>
          </a:xfrm>
          <a:prstGeom prst="rect">
            <a:avLst/>
          </a:prstGeom>
        </p:spPr>
      </p:pic>
      <p:pic>
        <p:nvPicPr>
          <p:cNvPr id="5" name="图片 4"/>
          <p:cNvPicPr>
            <a:picLocks noChangeAspect="1"/>
          </p:cNvPicPr>
          <p:nvPr/>
        </p:nvPicPr>
        <p:blipFill>
          <a:blip r:embed="rId4"/>
          <a:stretch>
            <a:fillRect/>
          </a:stretch>
        </p:blipFill>
        <p:spPr>
          <a:xfrm>
            <a:off x="2989203" y="5665976"/>
            <a:ext cx="406127" cy="406127"/>
          </a:xfrm>
          <a:prstGeom prst="rect">
            <a:avLst/>
          </a:prstGeom>
        </p:spPr>
      </p:pic>
      <p:pic>
        <p:nvPicPr>
          <p:cNvPr id="6" name="图形 5"/>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33066" y="5623310"/>
            <a:ext cx="1530314" cy="399881"/>
          </a:xfrm>
          <a:prstGeom prst="rect">
            <a:avLst/>
          </a:prstGeom>
        </p:spPr>
      </p:pic>
      <p:sp>
        <p:nvSpPr>
          <p:cNvPr id="7" name="此处为内容页标题 / 副标题"/>
          <p:cNvSpPr txBox="1"/>
          <p:nvPr/>
        </p:nvSpPr>
        <p:spPr>
          <a:xfrm>
            <a:off x="6853773" y="1940972"/>
            <a:ext cx="2939523" cy="369332"/>
          </a:xfrm>
          <a:prstGeom prst="rect">
            <a:avLst/>
          </a:prstGeom>
        </p:spPr>
        <p:txBody>
          <a:bodyPr lIns="0" tIns="0" rIns="0" bIns="0">
            <a:spAutoFit/>
          </a:bodyPr>
          <a:lstStyle/>
          <a:p>
            <a:pPr algn="l" defTabSz="342900">
              <a:buClr>
                <a:srgbClr val="636362"/>
              </a:buClr>
              <a:buFont typeface="Microsoft Sans Serif" panose="020B0604020202020204"/>
              <a:defRPr sz="4000" b="1">
                <a:solidFill>
                  <a:srgbClr val="00ACFF"/>
                </a:solidFill>
                <a:uFill>
                  <a:solidFill>
                    <a:srgbClr val="636362"/>
                  </a:solidFill>
                </a:uFill>
                <a:latin typeface="Alibaba PuHuiTi B"/>
                <a:ea typeface="Alibaba PuHuiTi B"/>
                <a:cs typeface="Alibaba PuHuiTi B"/>
                <a:sym typeface="Alibaba PuHuiTi"/>
              </a:defRPr>
            </a:pPr>
            <a:r>
              <a:rPr lang="en-US" altLang="zh-CN" sz="2400" dirty="0" err="1">
                <a:solidFill>
                  <a:srgbClr val="212121"/>
                </a:solidFill>
                <a:uFill>
                  <a:solidFill>
                    <a:srgbClr val="F5F5F5"/>
                  </a:solidFill>
                </a:uFill>
              </a:rPr>
              <a:t>Nydus</a:t>
            </a:r>
            <a:r>
              <a:rPr lang="en-US" altLang="zh-CN" sz="2400" dirty="0">
                <a:solidFill>
                  <a:srgbClr val="212121"/>
                </a:solidFill>
                <a:uFill>
                  <a:solidFill>
                    <a:srgbClr val="F5F5F5"/>
                  </a:solidFill>
                </a:uFill>
              </a:rPr>
              <a:t> </a:t>
            </a:r>
            <a:r>
              <a:rPr lang="zh-CN" altLang="en-US" sz="2400" dirty="0">
                <a:solidFill>
                  <a:srgbClr val="212121"/>
                </a:solidFill>
                <a:uFill>
                  <a:solidFill>
                    <a:srgbClr val="F5F5F5"/>
                  </a:solidFill>
                </a:uFill>
              </a:rPr>
              <a:t>是什么？</a:t>
            </a:r>
            <a:endParaRPr sz="2400" dirty="0">
              <a:solidFill>
                <a:srgbClr val="53585F"/>
              </a:solidFill>
              <a:uFill>
                <a:solidFill>
                  <a:srgbClr val="F5F5F5"/>
                </a:solidFill>
              </a:uFill>
            </a:endParaRPr>
          </a:p>
        </p:txBody>
      </p:sp>
      <p:sp>
        <p:nvSpPr>
          <p:cNvPr id="8" name="线条"/>
          <p:cNvSpPr/>
          <p:nvPr/>
        </p:nvSpPr>
        <p:spPr>
          <a:xfrm>
            <a:off x="6867887" y="2409867"/>
            <a:ext cx="289174" cy="0"/>
          </a:xfrm>
          <a:prstGeom prst="line">
            <a:avLst/>
          </a:prstGeom>
          <a:ln w="34290">
            <a:solidFill>
              <a:schemeClr val="accent1">
                <a:satOff val="-3343"/>
                <a:lumOff val="26614"/>
              </a:schemeClr>
            </a:solidFill>
            <a:miter lim="400000"/>
          </a:ln>
        </p:spPr>
        <p:txBody>
          <a:bodyPr lIns="19050" tIns="19050" rIns="19050" bIns="19050" anchor="ctr"/>
          <a:lstStyle/>
          <a:p>
            <a:pPr>
              <a:defRPr sz="3200"/>
            </a:pPr>
            <a:endParaRPr sz="1200"/>
          </a:p>
        </p:txBody>
      </p:sp>
      <p:sp>
        <p:nvSpPr>
          <p:cNvPr id="9" name="普惠体常规体26pt，正文内容正文内容正文内容正文内容正文内容正文内容正文内容正文内容正文内容正文内容正文内容正文内容。…"/>
          <p:cNvSpPr txBox="1"/>
          <p:nvPr/>
        </p:nvSpPr>
        <p:spPr>
          <a:xfrm>
            <a:off x="6844046" y="3075381"/>
            <a:ext cx="4819418" cy="2118337"/>
          </a:xfrm>
          <a:prstGeom prst="rect">
            <a:avLst/>
          </a:prstGeom>
        </p:spPr>
        <p:txBody>
          <a:bodyPr wrap="square" lIns="0" tIns="0" rIns="0" bIns="0">
            <a:spAutoFit/>
          </a:bodyPr>
          <a:lstStyle/>
          <a:p>
            <a:pPr algn="l" defTabSz="342900">
              <a:lnSpc>
                <a:spcPct val="120000"/>
              </a:lnSpc>
              <a:spcBef>
                <a:spcPts val="450"/>
              </a:spcBef>
              <a:buClr>
                <a:srgbClr val="6C6C6C"/>
              </a:buClr>
              <a:defRPr sz="2600">
                <a:solidFill>
                  <a:srgbClr val="545352"/>
                </a:solidFill>
                <a:uFill>
                  <a:solidFill>
                    <a:srgbClr val="000000"/>
                  </a:solidFill>
                </a:uFill>
                <a:latin typeface="Alibaba PuHuiTi R"/>
                <a:ea typeface="Alibaba PuHuiTi R"/>
                <a:cs typeface="Alibaba PuHuiTi R"/>
                <a:sym typeface="Alibaba PuHuiTi"/>
              </a:defRPr>
            </a:pPr>
            <a:r>
              <a:rPr lang="en-US" altLang="zh-CN" sz="1400" dirty="0" err="1">
                <a:solidFill>
                  <a:schemeClr val="tx1">
                    <a:lumMod val="65000"/>
                    <a:lumOff val="35000"/>
                  </a:schemeClr>
                </a:solidFill>
                <a:latin typeface="Alibaba PuHuiTi R" pitchFamily="18" charset="-122"/>
                <a:ea typeface="Alibaba PuHuiTi R" pitchFamily="18" charset="-122"/>
                <a:cs typeface="Alibaba PuHuiTi R" pitchFamily="18" charset="-122"/>
                <a:sym typeface="+mn-lt"/>
              </a:rPr>
              <a:t>Nydus</a:t>
            </a:r>
            <a:r>
              <a:rPr lang="en-US" altLang="zh-CN" sz="1400" dirty="0">
                <a:solidFill>
                  <a:schemeClr val="tx1">
                    <a:lumMod val="65000"/>
                    <a:lumOff val="35000"/>
                  </a:schemeClr>
                </a:solidFill>
                <a:latin typeface="Alibaba PuHuiTi R" pitchFamily="18" charset="-122"/>
                <a:ea typeface="Alibaba PuHuiTi R" pitchFamily="18" charset="-122"/>
                <a:cs typeface="Alibaba PuHuiTi R" pitchFamily="18" charset="-122"/>
                <a:sym typeface="+mn-lt"/>
              </a:rPr>
              <a:t> </a:t>
            </a:r>
            <a:r>
              <a:rPr lang="zh-CN" altLang="en-US" sz="1400" dirty="0">
                <a:solidFill>
                  <a:schemeClr val="tx1">
                    <a:lumMod val="65000"/>
                    <a:lumOff val="35000"/>
                  </a:schemeClr>
                </a:solidFill>
                <a:latin typeface="Alibaba PuHuiTi R" pitchFamily="18" charset="-122"/>
                <a:ea typeface="Alibaba PuHuiTi R" pitchFamily="18" charset="-122"/>
                <a:cs typeface="Alibaba PuHuiTi R" pitchFamily="18" charset="-122"/>
                <a:sym typeface="+mn-lt"/>
              </a:rPr>
              <a:t>开源</a:t>
            </a:r>
            <a:r>
              <a:rPr lang="zh-CN" altLang="en-US" sz="1400" b="1" i="1" dirty="0">
                <a:solidFill>
                  <a:schemeClr val="tx1"/>
                </a:solidFill>
                <a:latin typeface="Alibaba PuHuiTi B" pitchFamily="18" charset="-122"/>
                <a:ea typeface="Alibaba PuHuiTi B" pitchFamily="18" charset="-122"/>
                <a:cs typeface="Alibaba PuHuiTi B" pitchFamily="18" charset="-122"/>
                <a:sym typeface="+mn-lt"/>
              </a:rPr>
              <a:t>镜像加速框架</a:t>
            </a:r>
            <a:r>
              <a:rPr lang="en-US" altLang="zh-CN" sz="1400" b="1" i="1" dirty="0">
                <a:solidFill>
                  <a:schemeClr val="tx1"/>
                </a:solidFill>
                <a:latin typeface="Alibaba PuHuiTi B" pitchFamily="18" charset="-122"/>
                <a:ea typeface="Alibaba PuHuiTi B" pitchFamily="18" charset="-122"/>
                <a:cs typeface="Alibaba PuHuiTi B" pitchFamily="18" charset="-122"/>
                <a:sym typeface="+mn-lt"/>
              </a:rPr>
              <a:t> </a:t>
            </a:r>
            <a:r>
              <a:rPr lang="zh-CN" altLang="en-US" sz="1400" dirty="0">
                <a:solidFill>
                  <a:schemeClr val="tx1">
                    <a:lumMod val="65000"/>
                    <a:lumOff val="35000"/>
                  </a:schemeClr>
                </a:solidFill>
                <a:latin typeface="Alibaba PuHuiTi R" pitchFamily="18" charset="-122"/>
                <a:ea typeface="Alibaba PuHuiTi R" pitchFamily="18" charset="-122"/>
                <a:cs typeface="Alibaba PuHuiTi R" pitchFamily="18" charset="-122"/>
                <a:sym typeface="+mn-lt"/>
              </a:rPr>
              <a:t>是</a:t>
            </a:r>
            <a:r>
              <a:rPr lang="en-US" altLang="zh-CN" sz="1400" dirty="0">
                <a:solidFill>
                  <a:schemeClr val="tx1">
                    <a:lumMod val="65000"/>
                    <a:lumOff val="35000"/>
                  </a:schemeClr>
                </a:solidFill>
                <a:latin typeface="Alibaba PuHuiTi R" pitchFamily="18" charset="-122"/>
                <a:ea typeface="Alibaba PuHuiTi R" pitchFamily="18" charset="-122"/>
                <a:cs typeface="Alibaba PuHuiTi R" pitchFamily="18" charset="-122"/>
                <a:sym typeface="+mn-lt"/>
              </a:rPr>
              <a:t> Dragonfly </a:t>
            </a:r>
            <a:r>
              <a:rPr lang="zh-CN" altLang="en-US" sz="1400" dirty="0">
                <a:solidFill>
                  <a:schemeClr val="tx1">
                    <a:lumMod val="65000"/>
                    <a:lumOff val="35000"/>
                  </a:schemeClr>
                </a:solidFill>
                <a:latin typeface="Alibaba PuHuiTi R" pitchFamily="18" charset="-122"/>
                <a:ea typeface="Alibaba PuHuiTi R" pitchFamily="18" charset="-122"/>
                <a:cs typeface="Alibaba PuHuiTi R" pitchFamily="18" charset="-122"/>
                <a:sym typeface="+mn-lt"/>
              </a:rPr>
              <a:t>的子项目，它提供了</a:t>
            </a:r>
            <a:r>
              <a:rPr lang="zh-CN" altLang="en-US" sz="1400" b="1" i="1" dirty="0">
                <a:solidFill>
                  <a:schemeClr val="tx1"/>
                </a:solidFill>
                <a:latin typeface="Alibaba PuHuiTi B" pitchFamily="18" charset="-122"/>
                <a:ea typeface="Alibaba PuHuiTi B" pitchFamily="18" charset="-122"/>
                <a:cs typeface="Alibaba PuHuiTi B" pitchFamily="18" charset="-122"/>
                <a:sym typeface="+mn-lt"/>
              </a:rPr>
              <a:t>容器镜像按需加载</a:t>
            </a:r>
            <a:r>
              <a:rPr lang="en-US" altLang="zh-CN" sz="1400" b="1" i="1" dirty="0">
                <a:solidFill>
                  <a:schemeClr val="tx1"/>
                </a:solidFill>
                <a:latin typeface="Alibaba PuHuiTi B" pitchFamily="18" charset="-122"/>
                <a:ea typeface="Alibaba PuHuiTi B" pitchFamily="18" charset="-122"/>
                <a:cs typeface="Alibaba PuHuiTi B" pitchFamily="18" charset="-122"/>
                <a:sym typeface="+mn-lt"/>
              </a:rPr>
              <a:t> </a:t>
            </a:r>
            <a:r>
              <a:rPr lang="zh-CN" altLang="en-US" sz="1400" dirty="0">
                <a:solidFill>
                  <a:schemeClr val="tx1">
                    <a:lumMod val="65000"/>
                    <a:lumOff val="35000"/>
                  </a:schemeClr>
                </a:solidFill>
                <a:latin typeface="Alibaba PuHuiTi R" pitchFamily="18" charset="-122"/>
                <a:ea typeface="Alibaba PuHuiTi R" pitchFamily="18" charset="-122"/>
                <a:cs typeface="Alibaba PuHuiTi R" pitchFamily="18" charset="-122"/>
                <a:sym typeface="+mn-lt"/>
              </a:rPr>
              <a:t>的能力，能够将容器端到端冷启动时间从</a:t>
            </a:r>
            <a:r>
              <a:rPr lang="zh-CN" altLang="en-US" sz="1400" b="1" i="1" dirty="0">
                <a:solidFill>
                  <a:schemeClr val="tx1"/>
                </a:solidFill>
                <a:latin typeface="Alibaba PuHuiTi B" pitchFamily="18" charset="-122"/>
                <a:ea typeface="Alibaba PuHuiTi B" pitchFamily="18" charset="-122"/>
                <a:cs typeface="Alibaba PuHuiTi B" pitchFamily="18" charset="-122"/>
                <a:sym typeface="+mn-lt"/>
              </a:rPr>
              <a:t>分钟级降低到秒级</a:t>
            </a:r>
            <a:r>
              <a:rPr lang="zh-CN" altLang="en-US" sz="1400" dirty="0">
                <a:solidFill>
                  <a:schemeClr val="tx1">
                    <a:lumMod val="65000"/>
                    <a:lumOff val="35000"/>
                  </a:schemeClr>
                </a:solidFill>
                <a:latin typeface="Alibaba PuHuiTi R" pitchFamily="18" charset="-122"/>
                <a:ea typeface="Alibaba PuHuiTi R" pitchFamily="18" charset="-122"/>
                <a:cs typeface="Alibaba PuHuiTi R" pitchFamily="18" charset="-122"/>
                <a:sym typeface="+mn-lt"/>
              </a:rPr>
              <a:t>，它已在生产环境支撑了</a:t>
            </a:r>
            <a:r>
              <a:rPr lang="zh-CN" altLang="en-US" sz="1400" b="1" i="1" dirty="0">
                <a:solidFill>
                  <a:schemeClr val="tx1"/>
                </a:solidFill>
                <a:latin typeface="Alibaba PuHuiTi B" pitchFamily="18" charset="-122"/>
                <a:ea typeface="Alibaba PuHuiTi B" pitchFamily="18" charset="-122"/>
                <a:cs typeface="Alibaba PuHuiTi B" pitchFamily="18" charset="-122"/>
                <a:sym typeface="+mn-lt"/>
              </a:rPr>
              <a:t>每日百万级别的容器创建</a:t>
            </a:r>
            <a:r>
              <a:rPr lang="zh-CN" altLang="en-US" sz="1400" dirty="0">
                <a:solidFill>
                  <a:schemeClr val="tx1">
                    <a:lumMod val="65000"/>
                    <a:lumOff val="35000"/>
                  </a:schemeClr>
                </a:solidFill>
                <a:latin typeface="Alibaba PuHuiTi R" pitchFamily="18" charset="-122"/>
                <a:ea typeface="Alibaba PuHuiTi R" pitchFamily="18" charset="-122"/>
                <a:cs typeface="Alibaba PuHuiTi R" pitchFamily="18" charset="-122"/>
                <a:sym typeface="+mn-lt"/>
              </a:rPr>
              <a:t>。</a:t>
            </a:r>
            <a:r>
              <a:rPr lang="en-US" altLang="zh-CN" sz="1400" dirty="0" err="1">
                <a:solidFill>
                  <a:schemeClr val="tx1">
                    <a:lumMod val="65000"/>
                    <a:lumOff val="35000"/>
                  </a:schemeClr>
                </a:solidFill>
                <a:latin typeface="Alibaba PuHuiTi R" pitchFamily="18" charset="-122"/>
                <a:ea typeface="Alibaba PuHuiTi R" pitchFamily="18" charset="-122"/>
                <a:cs typeface="Alibaba PuHuiTi R" pitchFamily="18" charset="-122"/>
                <a:sym typeface="+mn-lt"/>
              </a:rPr>
              <a:t>Nydus</a:t>
            </a:r>
            <a:r>
              <a:rPr lang="en-US" altLang="zh-CN" sz="1400" dirty="0">
                <a:solidFill>
                  <a:schemeClr val="tx1">
                    <a:lumMod val="65000"/>
                    <a:lumOff val="35000"/>
                  </a:schemeClr>
                </a:solidFill>
                <a:latin typeface="Alibaba PuHuiTi R" pitchFamily="18" charset="-122"/>
                <a:ea typeface="Alibaba PuHuiTi R" pitchFamily="18" charset="-122"/>
                <a:cs typeface="Alibaba PuHuiTi R" pitchFamily="18" charset="-122"/>
                <a:sym typeface="+mn-lt"/>
              </a:rPr>
              <a:t> </a:t>
            </a:r>
            <a:r>
              <a:rPr lang="zh-CN" altLang="en-US" sz="1400" dirty="0">
                <a:solidFill>
                  <a:schemeClr val="tx1">
                    <a:lumMod val="65000"/>
                    <a:lumOff val="35000"/>
                  </a:schemeClr>
                </a:solidFill>
                <a:latin typeface="Alibaba PuHuiTi R" pitchFamily="18" charset="-122"/>
                <a:ea typeface="Alibaba PuHuiTi R" pitchFamily="18" charset="-122"/>
                <a:cs typeface="Alibaba PuHuiTi R" pitchFamily="18" charset="-122"/>
                <a:sym typeface="+mn-lt"/>
              </a:rPr>
              <a:t>目前由蚂蚁集团，阿里云，字节跳动等联合研发，也是 </a:t>
            </a:r>
            <a:r>
              <a:rPr lang="en-US" altLang="zh-CN" sz="1400" dirty="0">
                <a:solidFill>
                  <a:schemeClr val="tx1">
                    <a:lumMod val="65000"/>
                    <a:lumOff val="35000"/>
                  </a:schemeClr>
                </a:solidFill>
                <a:latin typeface="Alibaba PuHuiTi R" pitchFamily="18" charset="-122"/>
                <a:ea typeface="Alibaba PuHuiTi R" pitchFamily="18" charset="-122"/>
                <a:cs typeface="Alibaba PuHuiTi R" pitchFamily="18" charset="-122"/>
                <a:sym typeface="+mn-lt"/>
              </a:rPr>
              <a:t>Kata Containers </a:t>
            </a:r>
            <a:r>
              <a:rPr lang="zh-CN" altLang="en-US" sz="1400" dirty="0">
                <a:solidFill>
                  <a:schemeClr val="tx1">
                    <a:lumMod val="65000"/>
                    <a:lumOff val="35000"/>
                  </a:schemeClr>
                </a:solidFill>
                <a:latin typeface="Alibaba PuHuiTi R" pitchFamily="18" charset="-122"/>
                <a:ea typeface="Alibaba PuHuiTi R" pitchFamily="18" charset="-122"/>
                <a:cs typeface="Alibaba PuHuiTi R" pitchFamily="18" charset="-122"/>
                <a:sym typeface="+mn-lt"/>
              </a:rPr>
              <a:t>与 </a:t>
            </a:r>
            <a:r>
              <a:rPr lang="en-US" altLang="zh-CN" sz="1400" dirty="0">
                <a:solidFill>
                  <a:schemeClr val="tx1">
                    <a:lumMod val="65000"/>
                    <a:lumOff val="35000"/>
                  </a:schemeClr>
                </a:solidFill>
                <a:latin typeface="Alibaba PuHuiTi R" pitchFamily="18" charset="-122"/>
                <a:ea typeface="Alibaba PuHuiTi R" pitchFamily="18" charset="-122"/>
                <a:cs typeface="Alibaba PuHuiTi R" pitchFamily="18" charset="-122"/>
                <a:sym typeface="+mn-lt"/>
              </a:rPr>
              <a:t>Linux </a:t>
            </a:r>
            <a:r>
              <a:rPr lang="zh-CN" altLang="en-US" sz="1400" dirty="0">
                <a:solidFill>
                  <a:schemeClr val="tx1">
                    <a:lumMod val="65000"/>
                    <a:lumOff val="35000"/>
                  </a:schemeClr>
                </a:solidFill>
                <a:latin typeface="Alibaba PuHuiTi R" pitchFamily="18" charset="-122"/>
                <a:ea typeface="Alibaba PuHuiTi R" pitchFamily="18" charset="-122"/>
                <a:cs typeface="Alibaba PuHuiTi R" pitchFamily="18" charset="-122"/>
                <a:sym typeface="+mn-lt"/>
              </a:rPr>
              <a:t>内核态原生支持的镜像加速方案。</a:t>
            </a:r>
            <a:endParaRPr lang="en-US" altLang="zh-CN" sz="1400" dirty="0">
              <a:solidFill>
                <a:schemeClr val="tx1">
                  <a:lumMod val="65000"/>
                  <a:lumOff val="35000"/>
                </a:schemeClr>
              </a:solidFill>
              <a:latin typeface="Alibaba PuHuiTi R" pitchFamily="18" charset="-122"/>
              <a:ea typeface="Alibaba PuHuiTi R" pitchFamily="18" charset="-122"/>
              <a:cs typeface="Alibaba PuHuiTi R" pitchFamily="18" charset="-122"/>
              <a:sym typeface="+mn-lt"/>
            </a:endParaRPr>
          </a:p>
          <a:p>
            <a:pPr algn="l" defTabSz="342900">
              <a:lnSpc>
                <a:spcPct val="120000"/>
              </a:lnSpc>
              <a:spcBef>
                <a:spcPts val="450"/>
              </a:spcBef>
              <a:buClr>
                <a:srgbClr val="6C6C6C"/>
              </a:buClr>
              <a:defRPr sz="2600">
                <a:solidFill>
                  <a:srgbClr val="545352"/>
                </a:solidFill>
                <a:uFill>
                  <a:solidFill>
                    <a:srgbClr val="000000"/>
                  </a:solidFill>
                </a:uFill>
                <a:latin typeface="Alibaba PuHuiTi R"/>
                <a:ea typeface="Alibaba PuHuiTi R"/>
                <a:cs typeface="Alibaba PuHuiTi R"/>
                <a:sym typeface="Alibaba PuHuiTi"/>
              </a:defRPr>
            </a:pPr>
            <a:r>
              <a:rPr lang="zh-CN" altLang="en-US" sz="1400" dirty="0">
                <a:uFill>
                  <a:solidFill>
                    <a:srgbClr val="636362"/>
                  </a:solidFill>
                </a:uFill>
              </a:rPr>
              <a:t>目前 </a:t>
            </a:r>
            <a:r>
              <a:rPr lang="en-US" altLang="zh-CN" sz="1400" dirty="0" err="1">
                <a:solidFill>
                  <a:schemeClr val="tx1"/>
                </a:solidFill>
                <a:uFill>
                  <a:solidFill>
                    <a:srgbClr val="636362"/>
                  </a:solidFill>
                </a:uFill>
              </a:rPr>
              <a:t>Contributer</a:t>
            </a:r>
            <a:r>
              <a:rPr lang="zh-CN" altLang="en-US" sz="1400" dirty="0">
                <a:uFill>
                  <a:solidFill>
                    <a:srgbClr val="636362"/>
                  </a:solidFill>
                </a:uFill>
              </a:rPr>
              <a:t> </a:t>
            </a:r>
            <a:r>
              <a:rPr lang="en-US" altLang="zh-CN" sz="1400" b="1" i="1" dirty="0">
                <a:solidFill>
                  <a:schemeClr val="tx1"/>
                </a:solidFill>
                <a:uFill>
                  <a:solidFill>
                    <a:srgbClr val="636362"/>
                  </a:solidFill>
                </a:uFill>
                <a:latin typeface="Alibaba PuHuiTi B" pitchFamily="18" charset="-122"/>
                <a:ea typeface="Alibaba PuHuiTi B" pitchFamily="18" charset="-122"/>
                <a:cs typeface="Alibaba PuHuiTi B" pitchFamily="18" charset="-122"/>
              </a:rPr>
              <a:t>40+</a:t>
            </a:r>
            <a:r>
              <a:rPr lang="zh-CN" altLang="en-US" sz="1400" b="1" i="1" dirty="0">
                <a:solidFill>
                  <a:schemeClr val="tx1"/>
                </a:solidFill>
                <a:uFill>
                  <a:solidFill>
                    <a:srgbClr val="636362"/>
                  </a:solidFill>
                </a:uFill>
                <a:latin typeface="Alibaba PuHuiTi B" pitchFamily="18" charset="-122"/>
                <a:ea typeface="Alibaba PuHuiTi B" pitchFamily="18" charset="-122"/>
                <a:cs typeface="Alibaba PuHuiTi B" pitchFamily="18" charset="-122"/>
              </a:rPr>
              <a:t> </a:t>
            </a:r>
            <a:r>
              <a:rPr lang="zh-CN" altLang="en-US" sz="1400" dirty="0">
                <a:solidFill>
                  <a:schemeClr val="tx1">
                    <a:lumMod val="65000"/>
                    <a:lumOff val="35000"/>
                  </a:schemeClr>
                </a:solidFill>
                <a:uFill>
                  <a:solidFill>
                    <a:srgbClr val="636362"/>
                  </a:solidFill>
                </a:uFill>
                <a:latin typeface="Alibaba PuHuiTi R" pitchFamily="18" charset="-122"/>
                <a:ea typeface="Alibaba PuHuiTi R" pitchFamily="18" charset="-122"/>
                <a:cs typeface="Alibaba PuHuiTi R" pitchFamily="18" charset="-122"/>
              </a:rPr>
              <a:t>来自蚂蚁集团、阿里云、字节跳动等组织。并且</a:t>
            </a:r>
            <a:r>
              <a:rPr lang="zh-CN" altLang="en-US" sz="1400" b="1" i="1" dirty="0">
                <a:solidFill>
                  <a:schemeClr val="tx1"/>
                </a:solidFill>
                <a:uFill>
                  <a:solidFill>
                    <a:srgbClr val="636362"/>
                  </a:solidFill>
                </a:uFill>
                <a:latin typeface="Alibaba PuHuiTi B" pitchFamily="18" charset="-122"/>
                <a:ea typeface="Alibaba PuHuiTi B" pitchFamily="18" charset="-122"/>
                <a:cs typeface="Alibaba PuHuiTi B" pitchFamily="18" charset="-122"/>
              </a:rPr>
              <a:t>联合多个高校</a:t>
            </a:r>
            <a:r>
              <a:rPr lang="en-US" altLang="zh-CN" sz="1400" b="1" i="1" dirty="0">
                <a:solidFill>
                  <a:schemeClr val="tx1"/>
                </a:solidFill>
                <a:uFill>
                  <a:solidFill>
                    <a:srgbClr val="636362"/>
                  </a:solidFill>
                </a:uFill>
                <a:latin typeface="Alibaba PuHuiTi B" pitchFamily="18" charset="-122"/>
                <a:ea typeface="Alibaba PuHuiTi B" pitchFamily="18" charset="-122"/>
                <a:cs typeface="Alibaba PuHuiTi B" pitchFamily="18" charset="-122"/>
              </a:rPr>
              <a:t> </a:t>
            </a:r>
            <a:r>
              <a:rPr lang="zh-CN" altLang="en-US" sz="1400" dirty="0">
                <a:solidFill>
                  <a:schemeClr val="tx1">
                    <a:lumMod val="65000"/>
                    <a:lumOff val="35000"/>
                  </a:schemeClr>
                </a:solidFill>
                <a:uFill>
                  <a:solidFill>
                    <a:srgbClr val="636362"/>
                  </a:solidFill>
                </a:uFill>
                <a:latin typeface="Alibaba PuHuiTi R" pitchFamily="18" charset="-122"/>
                <a:ea typeface="Alibaba PuHuiTi R" pitchFamily="18" charset="-122"/>
                <a:cs typeface="Alibaba PuHuiTi R" pitchFamily="18" charset="-122"/>
              </a:rPr>
              <a:t>让学生们一起参与了高质量的源码贡献。</a:t>
            </a:r>
            <a:endParaRPr lang="en-US" altLang="zh-CN" sz="1400" dirty="0">
              <a:solidFill>
                <a:schemeClr val="tx1">
                  <a:lumMod val="65000"/>
                  <a:lumOff val="35000"/>
                </a:schemeClr>
              </a:solidFill>
              <a:uFill>
                <a:solidFill>
                  <a:srgbClr val="636362"/>
                </a:solidFill>
              </a:uFill>
              <a:latin typeface="Alibaba PuHuiTi R" pitchFamily="18" charset="-122"/>
              <a:ea typeface="Alibaba PuHuiTi R" pitchFamily="18" charset="-122"/>
              <a:cs typeface="Alibaba PuHuiTi R" pitchFamily="18" charset="-122"/>
            </a:endParaRPr>
          </a:p>
        </p:txBody>
      </p:sp>
      <p:sp>
        <p:nvSpPr>
          <p:cNvPr id="10" name="普惠体常规体26pt，正文内容正文内容正文内容正文内容正文内容正文内容正文内容正文内容正文内容正文内容正文内容正文内容。…"/>
          <p:cNvSpPr txBox="1"/>
          <p:nvPr/>
        </p:nvSpPr>
        <p:spPr>
          <a:xfrm>
            <a:off x="6853773" y="2568761"/>
            <a:ext cx="3710465" cy="279372"/>
          </a:xfrm>
          <a:prstGeom prst="rect">
            <a:avLst/>
          </a:prstGeom>
        </p:spPr>
        <p:txBody>
          <a:bodyPr wrap="square" lIns="0" tIns="0" rIns="0" bIns="0">
            <a:spAutoFit/>
          </a:bodyPr>
          <a:lstStyle/>
          <a:p>
            <a:pPr algn="just" defTabSz="342900">
              <a:lnSpc>
                <a:spcPct val="120000"/>
              </a:lnSpc>
              <a:spcBef>
                <a:spcPts val="450"/>
              </a:spcBef>
              <a:buClr>
                <a:srgbClr val="6C6C6C"/>
              </a:buClr>
              <a:buFont typeface="Microsoft Sans Serif" panose="020B0604020202020204"/>
              <a:defRPr sz="2600">
                <a:solidFill>
                  <a:srgbClr val="A7AAA9"/>
                </a:solidFill>
                <a:uFill>
                  <a:solidFill>
                    <a:srgbClr val="000000"/>
                  </a:solidFill>
                </a:uFill>
                <a:latin typeface="Alibaba PuHuiTi R"/>
                <a:ea typeface="Alibaba PuHuiTi R"/>
                <a:cs typeface="Alibaba PuHuiTi R"/>
                <a:sym typeface="Alibaba PuHuiTi"/>
              </a:defRPr>
            </a:pPr>
            <a:r>
              <a:rPr lang="zh-CN" altLang="en-US" sz="1600" dirty="0">
                <a:solidFill>
                  <a:schemeClr val="tx1">
                    <a:lumMod val="50000"/>
                    <a:lumOff val="50000"/>
                  </a:schemeClr>
                </a:solidFill>
              </a:rPr>
              <a:t>提供镜像去重压缩以及按需加载能力</a:t>
            </a:r>
            <a:endParaRPr sz="1600" dirty="0">
              <a:solidFill>
                <a:schemeClr val="tx1">
                  <a:lumMod val="50000"/>
                  <a:lumOff val="50000"/>
                </a:schemeClr>
              </a:solidFill>
              <a:uFill>
                <a:solidFill>
                  <a:srgbClr val="636362"/>
                </a:solidFill>
              </a:uFill>
            </a:endParaRPr>
          </a:p>
        </p:txBody>
      </p:sp>
      <p:pic>
        <p:nvPicPr>
          <p:cNvPr id="11" name="Picture 14" descr="阿里云| 网址司南URLSN"/>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901822" y="5608280"/>
            <a:ext cx="843424" cy="52151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蚂蚁集团LOGO换新，小蚂蚁变大头蚁！网友：还花呗头大！"/>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773332" y="5391565"/>
            <a:ext cx="843425" cy="84342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6" descr="ByteDance Logo PNG Vector (SVG) Free Download"/>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202797" y="5566261"/>
            <a:ext cx="668974" cy="58535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p:nvPr/>
        </p:nvSpPr>
        <p:spPr>
          <a:xfrm>
            <a:off x="361280" y="-131069"/>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solidFill>
                  <a:schemeClr val="bg1"/>
                </a:solidFill>
                <a:latin typeface="Clarity City" pitchFamily="2" charset="77"/>
                <a:cs typeface="Arial" panose="020B0604020202020204" pitchFamily="34" charset="0"/>
              </a:rPr>
              <a:t>Why Use Dragonfly?</a:t>
            </a:r>
            <a:endParaRPr lang="en-US" sz="4000" b="1" dirty="0">
              <a:solidFill>
                <a:schemeClr val="bg1"/>
              </a:solidFill>
              <a:latin typeface="Clarity City" pitchFamily="2" charset="77"/>
              <a:cs typeface="Arial" panose="020B0604020202020204" pitchFamily="34" charset="0"/>
            </a:endParaRPr>
          </a:p>
        </p:txBody>
      </p:sp>
      <p:grpSp>
        <p:nvGrpSpPr>
          <p:cNvPr id="14" name="组合 13"/>
          <p:cNvGrpSpPr/>
          <p:nvPr/>
        </p:nvGrpSpPr>
        <p:grpSpPr>
          <a:xfrm>
            <a:off x="669643" y="1599431"/>
            <a:ext cx="10832633" cy="4726856"/>
            <a:chOff x="562639" y="354290"/>
            <a:chExt cx="10832633" cy="4726856"/>
          </a:xfrm>
        </p:grpSpPr>
        <p:sp>
          <p:nvSpPr>
            <p:cNvPr id="15" name="此处为内容页标题 / 副标题"/>
            <p:cNvSpPr txBox="1"/>
            <p:nvPr/>
          </p:nvSpPr>
          <p:spPr>
            <a:xfrm>
              <a:off x="562639" y="354290"/>
              <a:ext cx="3322977" cy="369332"/>
            </a:xfrm>
            <a:prstGeom prst="rect">
              <a:avLst/>
            </a:prstGeom>
          </p:spPr>
          <p:txBody>
            <a:bodyPr wrap="square" lIns="0" tIns="0" rIns="0" bIns="0">
              <a:spAutoFit/>
            </a:bodyPr>
            <a:lstStyle/>
            <a:p>
              <a:pPr algn="l" defTabSz="342900">
                <a:buClr>
                  <a:srgbClr val="636362"/>
                </a:buClr>
                <a:buFont typeface="Microsoft Sans Serif" panose="020B0604020202020204"/>
                <a:defRPr sz="4000" b="1">
                  <a:solidFill>
                    <a:srgbClr val="00ACFF"/>
                  </a:solidFill>
                  <a:uFill>
                    <a:solidFill>
                      <a:srgbClr val="636362"/>
                    </a:solidFill>
                  </a:uFill>
                  <a:latin typeface="Alibaba PuHuiTi B"/>
                  <a:ea typeface="Alibaba PuHuiTi B"/>
                  <a:cs typeface="Alibaba PuHuiTi B"/>
                  <a:sym typeface="Alibaba PuHuiTi"/>
                </a:defRPr>
              </a:pPr>
              <a:r>
                <a:rPr lang="zh-CN" altLang="en-US" sz="2400" dirty="0">
                  <a:solidFill>
                    <a:srgbClr val="212121"/>
                  </a:solidFill>
                  <a:uFill>
                    <a:solidFill>
                      <a:srgbClr val="F5F5F5"/>
                    </a:solidFill>
                  </a:uFill>
                </a:rPr>
                <a:t>文件下载过程中的困局</a:t>
              </a:r>
              <a:endParaRPr sz="2400" dirty="0">
                <a:solidFill>
                  <a:srgbClr val="53585F"/>
                </a:solidFill>
                <a:uFill>
                  <a:solidFill>
                    <a:srgbClr val="F5F5F5"/>
                  </a:solidFill>
                </a:uFill>
              </a:endParaRPr>
            </a:p>
          </p:txBody>
        </p:sp>
        <p:sp>
          <p:nvSpPr>
            <p:cNvPr id="16" name="线条"/>
            <p:cNvSpPr/>
            <p:nvPr/>
          </p:nvSpPr>
          <p:spPr>
            <a:xfrm flipV="1">
              <a:off x="562639" y="827888"/>
              <a:ext cx="507404" cy="1390"/>
            </a:xfrm>
            <a:prstGeom prst="line">
              <a:avLst/>
            </a:prstGeom>
            <a:ln w="34290">
              <a:solidFill>
                <a:schemeClr val="accent1">
                  <a:satOff val="-3343"/>
                  <a:lumOff val="26614"/>
                </a:schemeClr>
              </a:solidFill>
              <a:miter lim="400000"/>
            </a:ln>
          </p:spPr>
          <p:txBody>
            <a:bodyPr lIns="19050" tIns="19050" rIns="19050" bIns="19050" anchor="ctr"/>
            <a:lstStyle/>
            <a:p>
              <a:pPr>
                <a:defRPr sz="3200"/>
              </a:pPr>
              <a:endParaRPr sz="1200"/>
            </a:p>
          </p:txBody>
        </p:sp>
        <p:sp>
          <p:nvSpPr>
            <p:cNvPr id="17" name="普惠体常规体26pt，正文内容正文内容正文内容正文内容正文内容正文内容正文内容正文内容正文内容正文内容正文内容正文内容。…"/>
            <p:cNvSpPr txBox="1"/>
            <p:nvPr/>
          </p:nvSpPr>
          <p:spPr>
            <a:xfrm>
              <a:off x="562639" y="1042522"/>
              <a:ext cx="9898875" cy="279372"/>
            </a:xfrm>
            <a:prstGeom prst="rect">
              <a:avLst/>
            </a:prstGeom>
          </p:spPr>
          <p:txBody>
            <a:bodyPr wrap="square" lIns="0" tIns="0" rIns="0" bIns="0">
              <a:spAutoFit/>
            </a:bodyPr>
            <a:lstStyle/>
            <a:p>
              <a:pPr algn="just" defTabSz="342900">
                <a:lnSpc>
                  <a:spcPct val="120000"/>
                </a:lnSpc>
                <a:spcBef>
                  <a:spcPts val="450"/>
                </a:spcBef>
                <a:buClr>
                  <a:srgbClr val="6C6C6C"/>
                </a:buClr>
                <a:defRPr sz="2600">
                  <a:solidFill>
                    <a:srgbClr val="545352"/>
                  </a:solidFill>
                  <a:uFill>
                    <a:solidFill>
                      <a:srgbClr val="000000"/>
                    </a:solidFill>
                  </a:uFill>
                  <a:latin typeface="Alibaba PuHuiTi R"/>
                  <a:ea typeface="Alibaba PuHuiTi R"/>
                  <a:cs typeface="Alibaba PuHuiTi R"/>
                  <a:sym typeface="Alibaba PuHuiTi"/>
                </a:defRPr>
              </a:pPr>
              <a:r>
                <a:rPr lang="zh-CN" altLang="en-US" sz="1600" dirty="0"/>
                <a:t>大规模集群中从源站拉取文件常常面临</a:t>
              </a:r>
              <a:r>
                <a:rPr lang="zh-CN" altLang="en-US" sz="1600" b="1" i="1" dirty="0">
                  <a:solidFill>
                    <a:schemeClr val="tx1">
                      <a:lumMod val="95000"/>
                      <a:lumOff val="5000"/>
                    </a:schemeClr>
                  </a:solidFill>
                  <a:latin typeface="Alibaba PuHuiTi B" pitchFamily="18" charset="-122"/>
                  <a:ea typeface="Alibaba PuHuiTi B" pitchFamily="18" charset="-122"/>
                  <a:cs typeface="Alibaba PuHuiTi B" pitchFamily="18" charset="-122"/>
                </a:rPr>
                <a:t>带宽限制</a:t>
              </a:r>
              <a:r>
                <a:rPr lang="zh-CN" altLang="en-US" sz="1600" dirty="0"/>
                <a:t>，如何最大限度的利用集群内网带宽成为一个值得探索的问题。</a:t>
              </a:r>
              <a:endParaRPr lang="en-US" altLang="zh-CN" sz="1600" dirty="0"/>
            </a:p>
          </p:txBody>
        </p:sp>
        <p:pic>
          <p:nvPicPr>
            <p:cNvPr id="18" name="图片 17"/>
            <p:cNvPicPr>
              <a:picLocks noChangeAspect="1"/>
            </p:cNvPicPr>
            <p:nvPr/>
          </p:nvPicPr>
          <p:blipFill>
            <a:blip r:embed="rId1"/>
            <a:stretch>
              <a:fillRect/>
            </a:stretch>
          </p:blipFill>
          <p:spPr>
            <a:xfrm>
              <a:off x="562639" y="1640794"/>
              <a:ext cx="10832633" cy="3440352"/>
            </a:xfrm>
            <a:prstGeom prst="rect">
              <a:avLst/>
            </a:prstGeom>
          </p:spPr>
        </p:pic>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p:nvPr/>
        </p:nvSpPr>
        <p:spPr>
          <a:xfrm>
            <a:off x="361280" y="-131069"/>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solidFill>
                  <a:schemeClr val="bg1"/>
                </a:solidFill>
                <a:latin typeface="Clarity City" pitchFamily="2" charset="77"/>
                <a:cs typeface="Arial" panose="020B0604020202020204" pitchFamily="34" charset="0"/>
              </a:rPr>
              <a:t>Exciting Updates</a:t>
            </a:r>
            <a:endParaRPr lang="en-US" sz="4000" b="1" dirty="0">
              <a:solidFill>
                <a:schemeClr val="bg1"/>
              </a:solidFill>
              <a:latin typeface="Clarity City" pitchFamily="2" charset="77"/>
              <a:cs typeface="Arial" panose="020B0604020202020204" pitchFamily="34" charset="0"/>
            </a:endParaRPr>
          </a:p>
        </p:txBody>
      </p:sp>
      <p:sp>
        <p:nvSpPr>
          <p:cNvPr id="2" name="此处为内容页标题 / 副标题"/>
          <p:cNvSpPr txBox="1"/>
          <p:nvPr/>
        </p:nvSpPr>
        <p:spPr>
          <a:xfrm>
            <a:off x="328003" y="1328322"/>
            <a:ext cx="2939523" cy="369332"/>
          </a:xfrm>
          <a:prstGeom prst="rect">
            <a:avLst/>
          </a:prstGeom>
        </p:spPr>
        <p:txBody>
          <a:bodyPr lIns="0" tIns="0" rIns="0" bIns="0">
            <a:spAutoFit/>
          </a:bodyPr>
          <a:lstStyle/>
          <a:p>
            <a:pPr algn="l" defTabSz="342900">
              <a:buClr>
                <a:srgbClr val="636362"/>
              </a:buClr>
              <a:buFont typeface="Microsoft Sans Serif" panose="020B0604020202020204"/>
              <a:defRPr sz="4000" b="1">
                <a:solidFill>
                  <a:srgbClr val="00ACFF"/>
                </a:solidFill>
                <a:uFill>
                  <a:solidFill>
                    <a:srgbClr val="636362"/>
                  </a:solidFill>
                </a:uFill>
                <a:latin typeface="Alibaba PuHuiTi B"/>
                <a:ea typeface="Alibaba PuHuiTi B"/>
                <a:cs typeface="Alibaba PuHuiTi B"/>
                <a:sym typeface="Alibaba PuHuiTi"/>
              </a:defRPr>
            </a:pPr>
            <a:r>
              <a:rPr lang="en-US" altLang="zh-CN" sz="2400" dirty="0">
                <a:solidFill>
                  <a:srgbClr val="212121"/>
                </a:solidFill>
                <a:uFill>
                  <a:solidFill>
                    <a:srgbClr val="F5F5F5"/>
                  </a:solidFill>
                </a:uFill>
              </a:rPr>
              <a:t>Console V2.0</a:t>
            </a:r>
            <a:endParaRPr sz="2400" dirty="0">
              <a:solidFill>
                <a:srgbClr val="53585F"/>
              </a:solidFill>
              <a:uFill>
                <a:solidFill>
                  <a:srgbClr val="F5F5F5"/>
                </a:solidFill>
              </a:uFill>
            </a:endParaRPr>
          </a:p>
        </p:txBody>
      </p:sp>
      <p:sp>
        <p:nvSpPr>
          <p:cNvPr id="3" name="线条"/>
          <p:cNvSpPr/>
          <p:nvPr/>
        </p:nvSpPr>
        <p:spPr>
          <a:xfrm>
            <a:off x="342117" y="1797217"/>
            <a:ext cx="289174" cy="0"/>
          </a:xfrm>
          <a:prstGeom prst="line">
            <a:avLst/>
          </a:prstGeom>
          <a:ln w="34290">
            <a:solidFill>
              <a:schemeClr val="accent1">
                <a:satOff val="-3343"/>
                <a:lumOff val="26614"/>
              </a:schemeClr>
            </a:solidFill>
            <a:miter lim="400000"/>
          </a:ln>
        </p:spPr>
        <p:txBody>
          <a:bodyPr lIns="19050" tIns="19050" rIns="19050" bIns="19050" anchor="ctr"/>
          <a:lstStyle/>
          <a:p>
            <a:pPr>
              <a:defRPr sz="3200"/>
            </a:pPr>
            <a:endParaRPr sz="1200"/>
          </a:p>
        </p:txBody>
      </p:sp>
      <p:pic>
        <p:nvPicPr>
          <p:cNvPr id="2052" name="Picture 4" descr="signin"/>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234774" y="1500104"/>
            <a:ext cx="7957226" cy="5198128"/>
          </a:xfrm>
          <a:prstGeom prst="rect">
            <a:avLst/>
          </a:prstGeom>
          <a:noFill/>
          <a:extLst>
            <a:ext uri="{909E8E84-426E-40DD-AFC4-6F175D3DCCD1}">
              <a14:hiddenFill xmlns:a14="http://schemas.microsoft.com/office/drawing/2010/main">
                <a:solidFill>
                  <a:srgbClr val="FFFFFF"/>
                </a:solidFill>
              </a14:hiddenFill>
            </a:ext>
          </a:extLst>
        </p:spPr>
      </p:pic>
      <p:sp>
        <p:nvSpPr>
          <p:cNvPr id="6" name="文本框 5"/>
          <p:cNvSpPr txBox="1"/>
          <p:nvPr/>
        </p:nvSpPr>
        <p:spPr>
          <a:xfrm>
            <a:off x="216418" y="2015993"/>
            <a:ext cx="4024842" cy="1090876"/>
          </a:xfrm>
          <a:prstGeom prst="rect">
            <a:avLst/>
          </a:prstGeom>
          <a:noFill/>
        </p:spPr>
        <p:txBody>
          <a:bodyPr wrap="square">
            <a:spAutoFit/>
          </a:bodyPr>
          <a:lstStyle/>
          <a:p>
            <a:pPr algn="just" defTabSz="342900">
              <a:lnSpc>
                <a:spcPct val="120000"/>
              </a:lnSpc>
              <a:spcBef>
                <a:spcPts val="450"/>
              </a:spcBef>
              <a:buClr>
                <a:srgbClr val="6C6C6C"/>
              </a:buClr>
              <a:defRPr sz="2600">
                <a:solidFill>
                  <a:srgbClr val="545352"/>
                </a:solidFill>
                <a:uFill>
                  <a:solidFill>
                    <a:srgbClr val="000000"/>
                  </a:solidFill>
                </a:uFill>
                <a:latin typeface="Alibaba PuHuiTi R"/>
                <a:ea typeface="Alibaba PuHuiTi R"/>
                <a:cs typeface="Alibaba PuHuiTi R"/>
                <a:sym typeface="Alibaba PuHuiTi"/>
              </a:defRPr>
            </a:pPr>
            <a:r>
              <a:rPr lang="en-US" altLang="zh-CN" sz="1600" dirty="0">
                <a:uFill>
                  <a:solidFill>
                    <a:srgbClr val="636362"/>
                  </a:solidFill>
                </a:uFill>
              </a:rPr>
              <a:t>1.</a:t>
            </a:r>
            <a:r>
              <a:rPr lang="zh-CN" altLang="en-US" sz="1600" dirty="0">
                <a:uFill>
                  <a:solidFill>
                    <a:srgbClr val="636362"/>
                  </a:solidFill>
                </a:uFill>
              </a:rPr>
              <a:t> 重写了可视化控制台页面，</a:t>
            </a:r>
            <a:r>
              <a:rPr lang="zh-CN" altLang="en-US" sz="1600" b="1" i="1" dirty="0">
                <a:solidFill>
                  <a:schemeClr val="tx1">
                    <a:lumMod val="95000"/>
                    <a:lumOff val="5000"/>
                  </a:schemeClr>
                </a:solidFill>
                <a:uFill>
                  <a:solidFill>
                    <a:srgbClr val="636362"/>
                  </a:solidFill>
                </a:uFill>
                <a:latin typeface="Alibaba PuHuiTi B" pitchFamily="18" charset="-122"/>
                <a:ea typeface="Alibaba PuHuiTi B" pitchFamily="18" charset="-122"/>
                <a:cs typeface="Alibaba PuHuiTi B" pitchFamily="18" charset="-122"/>
              </a:rPr>
              <a:t>提升用户体验</a:t>
            </a:r>
            <a:r>
              <a:rPr lang="zh-CN" altLang="en-US" sz="1600" dirty="0">
                <a:uFill>
                  <a:solidFill>
                    <a:srgbClr val="636362"/>
                  </a:solidFill>
                </a:uFill>
              </a:rPr>
              <a:t>。</a:t>
            </a:r>
            <a:endParaRPr lang="en-US" altLang="zh-CN" sz="1600" dirty="0">
              <a:uFill>
                <a:solidFill>
                  <a:srgbClr val="636362"/>
                </a:solidFill>
              </a:uFill>
            </a:endParaRPr>
          </a:p>
          <a:p>
            <a:pPr algn="just" defTabSz="342900">
              <a:lnSpc>
                <a:spcPct val="120000"/>
              </a:lnSpc>
              <a:spcBef>
                <a:spcPts val="450"/>
              </a:spcBef>
              <a:buClr>
                <a:srgbClr val="6C6C6C"/>
              </a:buClr>
              <a:defRPr sz="2600">
                <a:solidFill>
                  <a:srgbClr val="545352"/>
                </a:solidFill>
                <a:uFill>
                  <a:solidFill>
                    <a:srgbClr val="000000"/>
                  </a:solidFill>
                </a:uFill>
                <a:latin typeface="Alibaba PuHuiTi R"/>
                <a:ea typeface="Alibaba PuHuiTi R"/>
                <a:cs typeface="Alibaba PuHuiTi R"/>
                <a:sym typeface="Alibaba PuHuiTi"/>
              </a:defRPr>
            </a:pPr>
            <a:r>
              <a:rPr lang="en-US" altLang="zh-CN" sz="1600" dirty="0">
                <a:uFill>
                  <a:solidFill>
                    <a:srgbClr val="636362"/>
                  </a:solidFill>
                </a:uFill>
              </a:rPr>
              <a:t>2. </a:t>
            </a:r>
            <a:r>
              <a:rPr lang="zh-CN" altLang="en-US" sz="1600" dirty="0">
                <a:uFill>
                  <a:solidFill>
                    <a:srgbClr val="636362"/>
                  </a:solidFill>
                </a:uFill>
              </a:rPr>
              <a:t>整体</a:t>
            </a:r>
            <a:r>
              <a:rPr lang="zh-CN" altLang="en-US" sz="1600" b="1" i="1" dirty="0">
                <a:solidFill>
                  <a:schemeClr val="tx1">
                    <a:lumMod val="95000"/>
                    <a:lumOff val="5000"/>
                  </a:schemeClr>
                </a:solidFill>
                <a:uFill>
                  <a:solidFill>
                    <a:srgbClr val="636362"/>
                  </a:solidFill>
                </a:uFill>
                <a:latin typeface="Alibaba PuHuiTi B" pitchFamily="18" charset="-122"/>
                <a:ea typeface="Alibaba PuHuiTi B" pitchFamily="18" charset="-122"/>
                <a:cs typeface="Alibaba PuHuiTi B" pitchFamily="18" charset="-122"/>
              </a:rPr>
              <a:t>操作流程</a:t>
            </a:r>
            <a:r>
              <a:rPr lang="en-US" altLang="zh-CN" sz="1600" b="1" i="1" dirty="0">
                <a:solidFill>
                  <a:schemeClr val="tx1">
                    <a:lumMod val="95000"/>
                    <a:lumOff val="5000"/>
                  </a:schemeClr>
                </a:solidFill>
                <a:uFill>
                  <a:solidFill>
                    <a:srgbClr val="636362"/>
                  </a:solidFill>
                </a:uFill>
                <a:latin typeface="Alibaba PuHuiTi B" pitchFamily="18" charset="-122"/>
                <a:ea typeface="Alibaba PuHuiTi B" pitchFamily="18" charset="-122"/>
                <a:cs typeface="Alibaba PuHuiTi B" pitchFamily="18" charset="-122"/>
              </a:rPr>
              <a:t> </a:t>
            </a:r>
            <a:r>
              <a:rPr lang="zh-CN" altLang="en-US" sz="1600" dirty="0">
                <a:uFill>
                  <a:solidFill>
                    <a:srgbClr val="636362"/>
                  </a:solidFill>
                </a:uFill>
              </a:rPr>
              <a:t>定义更加清晰。</a:t>
            </a:r>
            <a:endParaRPr lang="en-US" altLang="zh-CN" sz="1600" dirty="0">
              <a:uFill>
                <a:solidFill>
                  <a:srgbClr val="636362"/>
                </a:solidFill>
              </a:uFill>
            </a:endParaRPr>
          </a:p>
          <a:p>
            <a:pPr algn="just" defTabSz="342900">
              <a:lnSpc>
                <a:spcPct val="120000"/>
              </a:lnSpc>
              <a:spcBef>
                <a:spcPts val="450"/>
              </a:spcBef>
              <a:buClr>
                <a:srgbClr val="6C6C6C"/>
              </a:buClr>
              <a:defRPr sz="2600">
                <a:solidFill>
                  <a:srgbClr val="545352"/>
                </a:solidFill>
                <a:uFill>
                  <a:solidFill>
                    <a:srgbClr val="000000"/>
                  </a:solidFill>
                </a:uFill>
                <a:latin typeface="Alibaba PuHuiTi R"/>
                <a:ea typeface="Alibaba PuHuiTi R"/>
                <a:cs typeface="Alibaba PuHuiTi R"/>
                <a:sym typeface="Alibaba PuHuiTi"/>
              </a:defRPr>
            </a:pPr>
            <a:r>
              <a:rPr lang="en-US" altLang="zh-CN" sz="1600" dirty="0">
                <a:uFill>
                  <a:solidFill>
                    <a:srgbClr val="636362"/>
                  </a:solidFill>
                </a:uFill>
              </a:rPr>
              <a:t>3. </a:t>
            </a:r>
            <a:r>
              <a:rPr lang="zh-CN" altLang="en-US" sz="1600" dirty="0">
                <a:uFill>
                  <a:solidFill>
                    <a:srgbClr val="636362"/>
                  </a:solidFill>
                </a:uFill>
              </a:rPr>
              <a:t>更为简单的</a:t>
            </a:r>
            <a:r>
              <a:rPr lang="zh-CN" altLang="en-US" sz="1600" b="1" i="1" dirty="0">
                <a:solidFill>
                  <a:schemeClr val="tx1">
                    <a:lumMod val="95000"/>
                    <a:lumOff val="5000"/>
                  </a:schemeClr>
                </a:solidFill>
                <a:uFill>
                  <a:solidFill>
                    <a:srgbClr val="636362"/>
                  </a:solidFill>
                </a:uFill>
                <a:latin typeface="Alibaba PuHuiTi B" pitchFamily="18" charset="-122"/>
                <a:ea typeface="Alibaba PuHuiTi B" pitchFamily="18" charset="-122"/>
                <a:cs typeface="Alibaba PuHuiTi B" pitchFamily="18" charset="-122"/>
              </a:rPr>
              <a:t>多集群初始化</a:t>
            </a:r>
            <a:r>
              <a:rPr lang="en-US" altLang="zh-CN" sz="1600" b="1" i="1" dirty="0">
                <a:solidFill>
                  <a:schemeClr val="tx1">
                    <a:lumMod val="95000"/>
                    <a:lumOff val="5000"/>
                  </a:schemeClr>
                </a:solidFill>
                <a:uFill>
                  <a:solidFill>
                    <a:srgbClr val="636362"/>
                  </a:solidFill>
                </a:uFill>
                <a:latin typeface="Alibaba PuHuiTi B" pitchFamily="18" charset="-122"/>
                <a:ea typeface="Alibaba PuHuiTi B" pitchFamily="18" charset="-122"/>
                <a:cs typeface="Alibaba PuHuiTi B" pitchFamily="18" charset="-122"/>
              </a:rPr>
              <a:t> </a:t>
            </a:r>
            <a:r>
              <a:rPr lang="zh-CN" altLang="en-US" sz="1600" dirty="0">
                <a:uFill>
                  <a:solidFill>
                    <a:srgbClr val="636362"/>
                  </a:solidFill>
                </a:uFill>
              </a:rPr>
              <a:t>部署操作。</a:t>
            </a:r>
            <a:endParaRPr lang="en-US" altLang="zh-CN" sz="1600" dirty="0">
              <a:uFill>
                <a:solidFill>
                  <a:srgbClr val="636362"/>
                </a:solidFill>
              </a:uFill>
            </a:endParaRPr>
          </a:p>
        </p:txBody>
      </p:sp>
      <p:sp>
        <p:nvSpPr>
          <p:cNvPr id="7" name="此处为内容页标题 / 副标题"/>
          <p:cNvSpPr txBox="1"/>
          <p:nvPr/>
        </p:nvSpPr>
        <p:spPr>
          <a:xfrm>
            <a:off x="328003" y="3491863"/>
            <a:ext cx="2939523" cy="369332"/>
          </a:xfrm>
          <a:prstGeom prst="rect">
            <a:avLst/>
          </a:prstGeom>
        </p:spPr>
        <p:txBody>
          <a:bodyPr lIns="0" tIns="0" rIns="0" bIns="0">
            <a:spAutoFit/>
          </a:bodyPr>
          <a:lstStyle/>
          <a:p>
            <a:pPr algn="l" defTabSz="342900">
              <a:buClr>
                <a:srgbClr val="636362"/>
              </a:buClr>
              <a:buFont typeface="Microsoft Sans Serif" panose="020B0604020202020204"/>
              <a:defRPr sz="4000" b="1">
                <a:solidFill>
                  <a:srgbClr val="00ACFF"/>
                </a:solidFill>
                <a:uFill>
                  <a:solidFill>
                    <a:srgbClr val="636362"/>
                  </a:solidFill>
                </a:uFill>
                <a:latin typeface="Alibaba PuHuiTi B"/>
                <a:ea typeface="Alibaba PuHuiTi B"/>
                <a:cs typeface="Alibaba PuHuiTi B"/>
                <a:sym typeface="Alibaba PuHuiTi"/>
              </a:defRPr>
            </a:pPr>
            <a:r>
              <a:rPr lang="en-US" altLang="zh-CN" sz="2400" dirty="0">
                <a:solidFill>
                  <a:srgbClr val="212121"/>
                </a:solidFill>
                <a:uFill>
                  <a:solidFill>
                    <a:srgbClr val="F5F5F5"/>
                  </a:solidFill>
                </a:uFill>
              </a:rPr>
              <a:t>Reference</a:t>
            </a:r>
            <a:endParaRPr sz="2400" dirty="0">
              <a:solidFill>
                <a:srgbClr val="53585F"/>
              </a:solidFill>
              <a:uFill>
                <a:solidFill>
                  <a:srgbClr val="F5F5F5"/>
                </a:solidFill>
              </a:uFill>
            </a:endParaRPr>
          </a:p>
        </p:txBody>
      </p:sp>
      <p:sp>
        <p:nvSpPr>
          <p:cNvPr id="8" name="线条"/>
          <p:cNvSpPr/>
          <p:nvPr/>
        </p:nvSpPr>
        <p:spPr>
          <a:xfrm>
            <a:off x="342117" y="3960758"/>
            <a:ext cx="289174" cy="0"/>
          </a:xfrm>
          <a:prstGeom prst="line">
            <a:avLst/>
          </a:prstGeom>
          <a:ln w="34290">
            <a:solidFill>
              <a:schemeClr val="accent1">
                <a:satOff val="-3343"/>
                <a:lumOff val="26614"/>
              </a:schemeClr>
            </a:solidFill>
            <a:miter lim="400000"/>
          </a:ln>
        </p:spPr>
        <p:txBody>
          <a:bodyPr lIns="19050" tIns="19050" rIns="19050" bIns="19050" anchor="ctr"/>
          <a:lstStyle/>
          <a:p>
            <a:pPr>
              <a:defRPr sz="3200"/>
            </a:pPr>
            <a:endParaRPr sz="1200"/>
          </a:p>
        </p:txBody>
      </p:sp>
      <p:sp>
        <p:nvSpPr>
          <p:cNvPr id="9" name="文本框 8"/>
          <p:cNvSpPr txBox="1"/>
          <p:nvPr/>
        </p:nvSpPr>
        <p:spPr>
          <a:xfrm>
            <a:off x="216418" y="4099168"/>
            <a:ext cx="4024842" cy="2336858"/>
          </a:xfrm>
          <a:prstGeom prst="rect">
            <a:avLst/>
          </a:prstGeom>
          <a:noFill/>
        </p:spPr>
        <p:txBody>
          <a:bodyPr wrap="square">
            <a:spAutoFit/>
          </a:bodyPr>
          <a:lstStyle/>
          <a:p>
            <a:pPr algn="just" defTabSz="342900">
              <a:lnSpc>
                <a:spcPct val="120000"/>
              </a:lnSpc>
              <a:spcBef>
                <a:spcPts val="450"/>
              </a:spcBef>
              <a:buClr>
                <a:srgbClr val="6C6C6C"/>
              </a:buClr>
              <a:defRPr sz="2600">
                <a:solidFill>
                  <a:srgbClr val="545352"/>
                </a:solidFill>
                <a:uFill>
                  <a:solidFill>
                    <a:srgbClr val="000000"/>
                  </a:solidFill>
                </a:uFill>
                <a:latin typeface="Alibaba PuHuiTi R"/>
                <a:ea typeface="Alibaba PuHuiTi R"/>
                <a:cs typeface="Alibaba PuHuiTi R"/>
                <a:sym typeface="Alibaba PuHuiTi"/>
              </a:defRPr>
            </a:pPr>
            <a:r>
              <a:rPr lang="zh-CN" altLang="en-US" sz="1600" dirty="0">
                <a:uFill>
                  <a:solidFill>
                    <a:srgbClr val="636362"/>
                  </a:solidFill>
                </a:uFill>
              </a:rPr>
              <a:t>控制台使用文档</a:t>
            </a:r>
            <a:r>
              <a:rPr lang="en-US" altLang="zh-CN" sz="1600" dirty="0">
                <a:uFill>
                  <a:solidFill>
                    <a:srgbClr val="636362"/>
                  </a:solidFill>
                </a:uFill>
              </a:rPr>
              <a:t>:</a:t>
            </a:r>
            <a:endParaRPr lang="en-US" altLang="zh-CN" sz="1600" dirty="0">
              <a:uFill>
                <a:solidFill>
                  <a:srgbClr val="636362"/>
                </a:solidFill>
              </a:uFill>
            </a:endParaRPr>
          </a:p>
          <a:p>
            <a:pPr algn="just" defTabSz="342900">
              <a:lnSpc>
                <a:spcPct val="120000"/>
              </a:lnSpc>
              <a:spcBef>
                <a:spcPts val="450"/>
              </a:spcBef>
              <a:buClr>
                <a:srgbClr val="6C6C6C"/>
              </a:buClr>
              <a:defRPr sz="2600">
                <a:solidFill>
                  <a:srgbClr val="545352"/>
                </a:solidFill>
                <a:uFill>
                  <a:solidFill>
                    <a:srgbClr val="000000"/>
                  </a:solidFill>
                </a:uFill>
                <a:latin typeface="Alibaba PuHuiTi R"/>
                <a:ea typeface="Alibaba PuHuiTi R"/>
                <a:cs typeface="Alibaba PuHuiTi R"/>
                <a:sym typeface="Alibaba PuHuiTi"/>
              </a:defRPr>
            </a:pPr>
            <a:r>
              <a:rPr lang="en-US" altLang="zh-CN" sz="1600" i="1" u="sng" dirty="0">
                <a:solidFill>
                  <a:srgbClr val="0070C0"/>
                </a:solidFill>
                <a:uFill>
                  <a:solidFill>
                    <a:srgbClr val="636362"/>
                  </a:solidFill>
                </a:uFill>
              </a:rPr>
              <a:t>https://d7y.io/docs/next/reference/manage-console</a:t>
            </a:r>
            <a:endParaRPr lang="en-US" altLang="zh-CN" sz="1600" i="1" u="sng" dirty="0">
              <a:solidFill>
                <a:srgbClr val="0070C0"/>
              </a:solidFill>
              <a:uFill>
                <a:solidFill>
                  <a:srgbClr val="636362"/>
                </a:solidFill>
              </a:uFill>
            </a:endParaRPr>
          </a:p>
          <a:p>
            <a:pPr algn="just" defTabSz="342900">
              <a:lnSpc>
                <a:spcPct val="120000"/>
              </a:lnSpc>
              <a:spcBef>
                <a:spcPts val="450"/>
              </a:spcBef>
              <a:buClr>
                <a:srgbClr val="6C6C6C"/>
              </a:buClr>
              <a:defRPr sz="2600">
                <a:solidFill>
                  <a:srgbClr val="545352"/>
                </a:solidFill>
                <a:uFill>
                  <a:solidFill>
                    <a:srgbClr val="000000"/>
                  </a:solidFill>
                </a:uFill>
                <a:latin typeface="Alibaba PuHuiTi R"/>
                <a:ea typeface="Alibaba PuHuiTi R"/>
                <a:cs typeface="Alibaba PuHuiTi R"/>
                <a:sym typeface="Alibaba PuHuiTi"/>
              </a:defRPr>
            </a:pPr>
            <a:r>
              <a:rPr lang="zh-CN" altLang="en-US" sz="1600" dirty="0">
                <a:uFill>
                  <a:solidFill>
                    <a:srgbClr val="636362"/>
                  </a:solidFill>
                </a:uFill>
              </a:rPr>
              <a:t>多集群部署文档</a:t>
            </a:r>
            <a:r>
              <a:rPr lang="en-US" altLang="zh-CN" sz="1600" dirty="0">
                <a:uFill>
                  <a:solidFill>
                    <a:srgbClr val="636362"/>
                  </a:solidFill>
                </a:uFill>
              </a:rPr>
              <a:t>:</a:t>
            </a:r>
            <a:endParaRPr lang="en-US" altLang="zh-CN" sz="1600" dirty="0">
              <a:uFill>
                <a:solidFill>
                  <a:srgbClr val="636362"/>
                </a:solidFill>
              </a:uFill>
            </a:endParaRPr>
          </a:p>
          <a:p>
            <a:pPr algn="just" defTabSz="342900">
              <a:lnSpc>
                <a:spcPct val="120000"/>
              </a:lnSpc>
              <a:spcBef>
                <a:spcPts val="450"/>
              </a:spcBef>
              <a:buClr>
                <a:srgbClr val="6C6C6C"/>
              </a:buClr>
              <a:defRPr sz="2600">
                <a:solidFill>
                  <a:srgbClr val="545352"/>
                </a:solidFill>
                <a:uFill>
                  <a:solidFill>
                    <a:srgbClr val="000000"/>
                  </a:solidFill>
                </a:uFill>
                <a:latin typeface="Alibaba PuHuiTi R"/>
                <a:ea typeface="Alibaba PuHuiTi R"/>
                <a:cs typeface="Alibaba PuHuiTi R"/>
                <a:sym typeface="Alibaba PuHuiTi"/>
              </a:defRPr>
            </a:pPr>
            <a:r>
              <a:rPr lang="en-US" altLang="zh-CN" sz="1600" i="1" u="sng" dirty="0">
                <a:solidFill>
                  <a:srgbClr val="0070C0"/>
                </a:solidFill>
                <a:uFill>
                  <a:solidFill>
                    <a:srgbClr val="636362"/>
                  </a:solidFill>
                </a:uFill>
              </a:rPr>
              <a:t>https://d7y.io/docs/next/getting-started/quick-start/multi-cluster-</a:t>
            </a:r>
            <a:r>
              <a:rPr lang="en-US" altLang="zh-CN" sz="1600" i="1" u="sng" dirty="0" err="1">
                <a:solidFill>
                  <a:srgbClr val="0070C0"/>
                </a:solidFill>
                <a:uFill>
                  <a:solidFill>
                    <a:srgbClr val="636362"/>
                  </a:solidFill>
                </a:uFill>
              </a:rPr>
              <a:t>kubernetes</a:t>
            </a:r>
            <a:r>
              <a:rPr lang="en-US" altLang="zh-CN" sz="1600" i="1" u="sng" dirty="0">
                <a:solidFill>
                  <a:srgbClr val="0070C0"/>
                </a:solidFill>
                <a:uFill>
                  <a:solidFill>
                    <a:srgbClr val="636362"/>
                  </a:solidFill>
                </a:uFill>
              </a:rPr>
              <a:t>/</a:t>
            </a:r>
            <a:endParaRPr lang="en-US" altLang="zh-CN" sz="1600" i="1" u="sng" dirty="0">
              <a:solidFill>
                <a:srgbClr val="0070C0"/>
              </a:solidFill>
              <a:uFill>
                <a:solidFill>
                  <a:srgbClr val="636362"/>
                </a:solidFill>
              </a:u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p:nvPr/>
        </p:nvSpPr>
        <p:spPr>
          <a:xfrm>
            <a:off x="361280" y="-131069"/>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solidFill>
                  <a:schemeClr val="bg1"/>
                </a:solidFill>
                <a:latin typeface="Clarity City" pitchFamily="2" charset="77"/>
                <a:cs typeface="Arial" panose="020B0604020202020204" pitchFamily="34" charset="0"/>
              </a:rPr>
              <a:t>Exciting Updates</a:t>
            </a:r>
            <a:endParaRPr lang="en-US" sz="4000" b="1" dirty="0">
              <a:solidFill>
                <a:schemeClr val="bg1"/>
              </a:solidFill>
              <a:latin typeface="Clarity City" pitchFamily="2" charset="77"/>
              <a:cs typeface="Arial" panose="020B0604020202020204" pitchFamily="34" charset="0"/>
            </a:endParaRPr>
          </a:p>
        </p:txBody>
      </p:sp>
      <p:sp>
        <p:nvSpPr>
          <p:cNvPr id="2" name="此处为内容页标题 / 副标题"/>
          <p:cNvSpPr txBox="1"/>
          <p:nvPr/>
        </p:nvSpPr>
        <p:spPr>
          <a:xfrm>
            <a:off x="355919" y="2084711"/>
            <a:ext cx="3786797" cy="369332"/>
          </a:xfrm>
          <a:prstGeom prst="rect">
            <a:avLst/>
          </a:prstGeom>
        </p:spPr>
        <p:txBody>
          <a:bodyPr wrap="square" lIns="0" tIns="0" rIns="0" bIns="0">
            <a:spAutoFit/>
          </a:bodyPr>
          <a:lstStyle/>
          <a:p>
            <a:pPr algn="l" defTabSz="342900">
              <a:buClr>
                <a:srgbClr val="636362"/>
              </a:buClr>
              <a:buFont typeface="Microsoft Sans Serif" panose="020B0604020202020204"/>
              <a:defRPr sz="4000" b="1">
                <a:solidFill>
                  <a:srgbClr val="00ACFF"/>
                </a:solidFill>
                <a:uFill>
                  <a:solidFill>
                    <a:srgbClr val="636362"/>
                  </a:solidFill>
                </a:uFill>
                <a:latin typeface="Alibaba PuHuiTi B"/>
                <a:ea typeface="Alibaba PuHuiTi B"/>
                <a:cs typeface="Alibaba PuHuiTi B"/>
                <a:sym typeface="Alibaba PuHuiTi"/>
              </a:defRPr>
            </a:pPr>
            <a:r>
              <a:rPr lang="en-US" altLang="zh-CN" sz="2400" dirty="0">
                <a:solidFill>
                  <a:srgbClr val="212121"/>
                </a:solidFill>
                <a:uFill>
                  <a:solidFill>
                    <a:srgbClr val="F5F5F5"/>
                  </a:solidFill>
                </a:uFill>
              </a:rPr>
              <a:t>Intelligent Scheduling</a:t>
            </a:r>
            <a:endParaRPr sz="2400" dirty="0">
              <a:solidFill>
                <a:srgbClr val="53585F"/>
              </a:solidFill>
              <a:uFill>
                <a:solidFill>
                  <a:srgbClr val="F5F5F5"/>
                </a:solidFill>
              </a:uFill>
            </a:endParaRPr>
          </a:p>
        </p:txBody>
      </p:sp>
      <p:sp>
        <p:nvSpPr>
          <p:cNvPr id="3" name="线条"/>
          <p:cNvSpPr/>
          <p:nvPr/>
        </p:nvSpPr>
        <p:spPr>
          <a:xfrm>
            <a:off x="370033" y="2553606"/>
            <a:ext cx="289174" cy="0"/>
          </a:xfrm>
          <a:prstGeom prst="line">
            <a:avLst/>
          </a:prstGeom>
          <a:ln w="34290">
            <a:solidFill>
              <a:schemeClr val="accent1">
                <a:satOff val="-3343"/>
                <a:lumOff val="26614"/>
              </a:schemeClr>
            </a:solidFill>
            <a:miter lim="400000"/>
          </a:ln>
        </p:spPr>
        <p:txBody>
          <a:bodyPr lIns="19050" tIns="19050" rIns="19050" bIns="19050" anchor="ctr"/>
          <a:lstStyle/>
          <a:p>
            <a:pPr>
              <a:defRPr sz="3200"/>
            </a:pPr>
            <a:endParaRPr sz="1200"/>
          </a:p>
        </p:txBody>
      </p:sp>
      <p:sp>
        <p:nvSpPr>
          <p:cNvPr id="12" name="文本框 11"/>
          <p:cNvSpPr txBox="1"/>
          <p:nvPr/>
        </p:nvSpPr>
        <p:spPr>
          <a:xfrm>
            <a:off x="293368" y="2724058"/>
            <a:ext cx="3786797" cy="962636"/>
          </a:xfrm>
          <a:prstGeom prst="rect">
            <a:avLst/>
          </a:prstGeom>
          <a:noFill/>
        </p:spPr>
        <p:txBody>
          <a:bodyPr wrap="square">
            <a:spAutoFit/>
          </a:bodyPr>
          <a:lstStyle/>
          <a:p>
            <a:pPr defTabSz="342900">
              <a:lnSpc>
                <a:spcPct val="120000"/>
              </a:lnSpc>
              <a:spcBef>
                <a:spcPts val="450"/>
              </a:spcBef>
              <a:buClr>
                <a:srgbClr val="6C6C6C"/>
              </a:buClr>
              <a:defRPr sz="2600">
                <a:solidFill>
                  <a:srgbClr val="545352"/>
                </a:solidFill>
                <a:uFill>
                  <a:solidFill>
                    <a:srgbClr val="000000"/>
                  </a:solidFill>
                </a:uFill>
                <a:latin typeface="Alibaba PuHuiTi R"/>
                <a:ea typeface="Alibaba PuHuiTi R"/>
                <a:cs typeface="Alibaba PuHuiTi R"/>
                <a:sym typeface="Alibaba PuHuiTi"/>
              </a:defRPr>
            </a:pPr>
            <a:r>
              <a:rPr lang="zh-CN" altLang="en-US" sz="1600" dirty="0">
                <a:uFill>
                  <a:solidFill>
                    <a:srgbClr val="636362"/>
                  </a:solidFill>
                </a:uFill>
              </a:rPr>
              <a:t>基于 </a:t>
            </a:r>
            <a:r>
              <a:rPr lang="en-US" altLang="zh-CN" sz="1600" dirty="0">
                <a:uFill>
                  <a:solidFill>
                    <a:srgbClr val="636362"/>
                  </a:solidFill>
                </a:uFill>
              </a:rPr>
              <a:t>Peer </a:t>
            </a:r>
            <a:r>
              <a:rPr lang="zh-CN" altLang="en-US" sz="1600" dirty="0">
                <a:uFill>
                  <a:solidFill>
                    <a:srgbClr val="636362"/>
                  </a:solidFill>
                </a:uFill>
              </a:rPr>
              <a:t>之间</a:t>
            </a:r>
            <a:r>
              <a:rPr lang="en-US" altLang="zh-CN" sz="1600" dirty="0">
                <a:uFill>
                  <a:solidFill>
                    <a:srgbClr val="636362"/>
                  </a:solidFill>
                </a:uFill>
              </a:rPr>
              <a:t> Probe </a:t>
            </a:r>
            <a:r>
              <a:rPr lang="zh-CN" altLang="en-US" sz="1600" dirty="0">
                <a:uFill>
                  <a:solidFill>
                    <a:srgbClr val="636362"/>
                  </a:solidFill>
                </a:uFill>
              </a:rPr>
              <a:t>数据构建 </a:t>
            </a:r>
            <a:r>
              <a:rPr lang="en-US" altLang="zh-CN" sz="1600" dirty="0">
                <a:uFill>
                  <a:solidFill>
                    <a:srgbClr val="636362"/>
                  </a:solidFill>
                </a:uFill>
              </a:rPr>
              <a:t>Network</a:t>
            </a:r>
            <a:r>
              <a:rPr lang="zh-CN" altLang="en-US" sz="1600" dirty="0">
                <a:uFill>
                  <a:solidFill>
                    <a:srgbClr val="636362"/>
                  </a:solidFill>
                </a:uFill>
              </a:rPr>
              <a:t> </a:t>
            </a:r>
            <a:r>
              <a:rPr lang="en-US" altLang="zh-CN" sz="1600" dirty="0">
                <a:uFill>
                  <a:solidFill>
                    <a:srgbClr val="636362"/>
                  </a:solidFill>
                </a:uFill>
              </a:rPr>
              <a:t>Graph</a:t>
            </a:r>
            <a:r>
              <a:rPr lang="zh-CN" altLang="en-US" sz="1600" dirty="0">
                <a:uFill>
                  <a:solidFill>
                    <a:srgbClr val="636362"/>
                  </a:solidFill>
                </a:uFill>
              </a:rPr>
              <a:t> 数据，训练 </a:t>
            </a:r>
            <a:r>
              <a:rPr lang="en-US" altLang="zh-CN" sz="1600" dirty="0">
                <a:uFill>
                  <a:solidFill>
                    <a:srgbClr val="636362"/>
                  </a:solidFill>
                </a:uFill>
              </a:rPr>
              <a:t>Graph Representation(GNN) </a:t>
            </a:r>
            <a:r>
              <a:rPr lang="zh-CN" altLang="en-US" sz="1600" dirty="0">
                <a:uFill>
                  <a:solidFill>
                    <a:srgbClr val="636362"/>
                  </a:solidFill>
                </a:uFill>
              </a:rPr>
              <a:t>模型。</a:t>
            </a:r>
            <a:endParaRPr lang="en-US" altLang="zh-CN" sz="1600" dirty="0">
              <a:uFill>
                <a:solidFill>
                  <a:srgbClr val="636362"/>
                </a:solidFill>
              </a:uFill>
            </a:endParaRPr>
          </a:p>
        </p:txBody>
      </p:sp>
      <p:sp>
        <p:nvSpPr>
          <p:cNvPr id="13" name="此处为内容页标题 / 副标题"/>
          <p:cNvSpPr txBox="1"/>
          <p:nvPr/>
        </p:nvSpPr>
        <p:spPr>
          <a:xfrm>
            <a:off x="341805" y="4165984"/>
            <a:ext cx="2939523" cy="369332"/>
          </a:xfrm>
          <a:prstGeom prst="rect">
            <a:avLst/>
          </a:prstGeom>
        </p:spPr>
        <p:txBody>
          <a:bodyPr lIns="0" tIns="0" rIns="0" bIns="0">
            <a:spAutoFit/>
          </a:bodyPr>
          <a:lstStyle/>
          <a:p>
            <a:pPr algn="l" defTabSz="342900">
              <a:buClr>
                <a:srgbClr val="636362"/>
              </a:buClr>
              <a:buFont typeface="Microsoft Sans Serif" panose="020B0604020202020204"/>
              <a:defRPr sz="4000" b="1">
                <a:solidFill>
                  <a:srgbClr val="00ACFF"/>
                </a:solidFill>
                <a:uFill>
                  <a:solidFill>
                    <a:srgbClr val="636362"/>
                  </a:solidFill>
                </a:uFill>
                <a:latin typeface="Alibaba PuHuiTi B"/>
                <a:ea typeface="Alibaba PuHuiTi B"/>
                <a:cs typeface="Alibaba PuHuiTi B"/>
                <a:sym typeface="Alibaba PuHuiTi"/>
              </a:defRPr>
            </a:pPr>
            <a:r>
              <a:rPr lang="en-US" altLang="zh-CN" sz="2400" dirty="0">
                <a:solidFill>
                  <a:srgbClr val="212121"/>
                </a:solidFill>
                <a:uFill>
                  <a:solidFill>
                    <a:srgbClr val="F5F5F5"/>
                  </a:solidFill>
                </a:uFill>
              </a:rPr>
              <a:t>Reference</a:t>
            </a:r>
            <a:endParaRPr sz="2400" dirty="0">
              <a:solidFill>
                <a:srgbClr val="53585F"/>
              </a:solidFill>
              <a:uFill>
                <a:solidFill>
                  <a:srgbClr val="F5F5F5"/>
                </a:solidFill>
              </a:uFill>
            </a:endParaRPr>
          </a:p>
        </p:txBody>
      </p:sp>
      <p:sp>
        <p:nvSpPr>
          <p:cNvPr id="14" name="线条"/>
          <p:cNvSpPr/>
          <p:nvPr/>
        </p:nvSpPr>
        <p:spPr>
          <a:xfrm>
            <a:off x="355919" y="4634879"/>
            <a:ext cx="289174" cy="0"/>
          </a:xfrm>
          <a:prstGeom prst="line">
            <a:avLst/>
          </a:prstGeom>
          <a:ln w="34290">
            <a:solidFill>
              <a:schemeClr val="accent1">
                <a:satOff val="-3343"/>
                <a:lumOff val="26614"/>
              </a:schemeClr>
            </a:solidFill>
            <a:miter lim="400000"/>
          </a:ln>
        </p:spPr>
        <p:txBody>
          <a:bodyPr lIns="19050" tIns="19050" rIns="19050" bIns="19050" anchor="ctr"/>
          <a:lstStyle/>
          <a:p>
            <a:pPr>
              <a:defRPr sz="3200"/>
            </a:pPr>
            <a:endParaRPr sz="1200"/>
          </a:p>
        </p:txBody>
      </p:sp>
      <p:sp>
        <p:nvSpPr>
          <p:cNvPr id="15" name="文本框 14"/>
          <p:cNvSpPr txBox="1"/>
          <p:nvPr/>
        </p:nvSpPr>
        <p:spPr>
          <a:xfrm>
            <a:off x="230220" y="4773289"/>
            <a:ext cx="4024842" cy="1026756"/>
          </a:xfrm>
          <a:prstGeom prst="rect">
            <a:avLst/>
          </a:prstGeom>
          <a:noFill/>
        </p:spPr>
        <p:txBody>
          <a:bodyPr wrap="square">
            <a:spAutoFit/>
          </a:bodyPr>
          <a:lstStyle/>
          <a:p>
            <a:pPr algn="just" defTabSz="342900">
              <a:lnSpc>
                <a:spcPct val="120000"/>
              </a:lnSpc>
              <a:spcBef>
                <a:spcPts val="450"/>
              </a:spcBef>
              <a:buClr>
                <a:srgbClr val="6C6C6C"/>
              </a:buClr>
              <a:defRPr sz="2600">
                <a:solidFill>
                  <a:srgbClr val="545352"/>
                </a:solidFill>
                <a:uFill>
                  <a:solidFill>
                    <a:srgbClr val="000000"/>
                  </a:solidFill>
                </a:uFill>
                <a:latin typeface="Alibaba PuHuiTi R"/>
                <a:ea typeface="Alibaba PuHuiTi R"/>
                <a:cs typeface="Alibaba PuHuiTi R"/>
                <a:sym typeface="Alibaba PuHuiTi"/>
              </a:defRPr>
            </a:pPr>
            <a:r>
              <a:rPr lang="en-GB" altLang="zh-CN" sz="1600" dirty="0">
                <a:solidFill>
                  <a:schemeClr val="tx1">
                    <a:lumMod val="65000"/>
                    <a:lumOff val="35000"/>
                  </a:schemeClr>
                </a:solidFill>
                <a:effectLst/>
                <a:latin typeface="Alibaba PuHuiTi R" pitchFamily="18" charset="-122"/>
                <a:ea typeface="Alibaba PuHuiTi R" pitchFamily="18" charset="-122"/>
                <a:cs typeface="Alibaba PuHuiTi R" pitchFamily="18" charset="-122"/>
              </a:rPr>
              <a:t>Inductive Representation Learning on Large Graphs</a:t>
            </a:r>
            <a:r>
              <a:rPr lang="en-US" altLang="zh-CN" sz="1600" dirty="0">
                <a:uFill>
                  <a:solidFill>
                    <a:srgbClr val="636362"/>
                  </a:solidFill>
                </a:uFill>
              </a:rPr>
              <a:t>:</a:t>
            </a:r>
            <a:endParaRPr lang="en-US" altLang="zh-CN" sz="1600" dirty="0">
              <a:uFill>
                <a:solidFill>
                  <a:srgbClr val="636362"/>
                </a:solidFill>
              </a:uFill>
            </a:endParaRPr>
          </a:p>
          <a:p>
            <a:pPr algn="just" defTabSz="342900">
              <a:lnSpc>
                <a:spcPct val="120000"/>
              </a:lnSpc>
              <a:spcBef>
                <a:spcPts val="450"/>
              </a:spcBef>
              <a:buClr>
                <a:srgbClr val="6C6C6C"/>
              </a:buClr>
              <a:defRPr sz="2600">
                <a:solidFill>
                  <a:srgbClr val="545352"/>
                </a:solidFill>
                <a:uFill>
                  <a:solidFill>
                    <a:srgbClr val="000000"/>
                  </a:solidFill>
                </a:uFill>
                <a:latin typeface="Alibaba PuHuiTi R"/>
                <a:ea typeface="Alibaba PuHuiTi R"/>
                <a:cs typeface="Alibaba PuHuiTi R"/>
                <a:sym typeface="Alibaba PuHuiTi"/>
              </a:defRPr>
            </a:pPr>
            <a:r>
              <a:rPr lang="en-US" altLang="zh-CN" sz="1600" i="1" u="sng" dirty="0">
                <a:solidFill>
                  <a:srgbClr val="0070C0"/>
                </a:solidFill>
                <a:uFill>
                  <a:solidFill>
                    <a:srgbClr val="636362"/>
                  </a:solidFill>
                </a:uFill>
              </a:rPr>
              <a:t>https://</a:t>
            </a:r>
            <a:r>
              <a:rPr lang="en-US" altLang="zh-CN" sz="1600" i="1" u="sng" dirty="0" err="1">
                <a:solidFill>
                  <a:srgbClr val="0070C0"/>
                </a:solidFill>
                <a:uFill>
                  <a:solidFill>
                    <a:srgbClr val="636362"/>
                  </a:solidFill>
                </a:uFill>
              </a:rPr>
              <a:t>arxiv.org</a:t>
            </a:r>
            <a:r>
              <a:rPr lang="en-US" altLang="zh-CN" sz="1600" i="1" u="sng" dirty="0">
                <a:solidFill>
                  <a:srgbClr val="0070C0"/>
                </a:solidFill>
                <a:uFill>
                  <a:solidFill>
                    <a:srgbClr val="636362"/>
                  </a:solidFill>
                </a:uFill>
              </a:rPr>
              <a:t>/pdf/1706.02216</a:t>
            </a:r>
            <a:endParaRPr lang="en-US" altLang="zh-CN" sz="1600" i="1" u="sng" dirty="0">
              <a:solidFill>
                <a:srgbClr val="0070C0"/>
              </a:solidFill>
              <a:uFill>
                <a:solidFill>
                  <a:srgbClr val="636362"/>
                </a:solidFill>
              </a:uFill>
            </a:endParaRPr>
          </a:p>
        </p:txBody>
      </p:sp>
      <p:pic>
        <p:nvPicPr>
          <p:cNvPr id="6" name="图片 5"/>
          <p:cNvPicPr>
            <a:picLocks noChangeAspect="1"/>
          </p:cNvPicPr>
          <p:nvPr/>
        </p:nvPicPr>
        <p:blipFill>
          <a:blip r:embed="rId1"/>
          <a:stretch>
            <a:fillRect/>
          </a:stretch>
        </p:blipFill>
        <p:spPr>
          <a:xfrm>
            <a:off x="4690136" y="1537123"/>
            <a:ext cx="6718300" cy="469900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p:nvPr/>
        </p:nvSpPr>
        <p:spPr>
          <a:xfrm>
            <a:off x="361280" y="-131069"/>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solidFill>
                  <a:schemeClr val="bg1"/>
                </a:solidFill>
                <a:latin typeface="Clarity City" pitchFamily="2" charset="77"/>
                <a:cs typeface="Arial" panose="020B0604020202020204" pitchFamily="34" charset="0"/>
              </a:rPr>
              <a:t>Exciting Updates</a:t>
            </a:r>
            <a:endParaRPr lang="en-US" sz="4000" b="1" dirty="0">
              <a:solidFill>
                <a:schemeClr val="bg1"/>
              </a:solidFill>
              <a:latin typeface="Clarity City" pitchFamily="2" charset="77"/>
              <a:cs typeface="Arial" panose="020B0604020202020204" pitchFamily="34" charset="0"/>
            </a:endParaRPr>
          </a:p>
        </p:txBody>
      </p:sp>
      <p:sp>
        <p:nvSpPr>
          <p:cNvPr id="2" name="此处为内容页标题 / 副标题"/>
          <p:cNvSpPr txBox="1"/>
          <p:nvPr/>
        </p:nvSpPr>
        <p:spPr>
          <a:xfrm>
            <a:off x="765811" y="2029588"/>
            <a:ext cx="3786797" cy="369332"/>
          </a:xfrm>
          <a:prstGeom prst="rect">
            <a:avLst/>
          </a:prstGeom>
        </p:spPr>
        <p:txBody>
          <a:bodyPr wrap="square" lIns="0" tIns="0" rIns="0" bIns="0">
            <a:spAutoFit/>
          </a:bodyPr>
          <a:lstStyle/>
          <a:p>
            <a:pPr algn="l" defTabSz="342900">
              <a:buClr>
                <a:srgbClr val="636362"/>
              </a:buClr>
              <a:buFont typeface="Microsoft Sans Serif" panose="020B0604020202020204"/>
              <a:defRPr sz="4000" b="1">
                <a:solidFill>
                  <a:srgbClr val="00ACFF"/>
                </a:solidFill>
                <a:uFill>
                  <a:solidFill>
                    <a:srgbClr val="636362"/>
                  </a:solidFill>
                </a:uFill>
                <a:latin typeface="Alibaba PuHuiTi B"/>
                <a:ea typeface="Alibaba PuHuiTi B"/>
                <a:cs typeface="Alibaba PuHuiTi B"/>
                <a:sym typeface="Alibaba PuHuiTi"/>
              </a:defRPr>
            </a:pPr>
            <a:r>
              <a:rPr lang="en-US" altLang="zh-CN" sz="2400" dirty="0">
                <a:solidFill>
                  <a:srgbClr val="212121"/>
                </a:solidFill>
                <a:uFill>
                  <a:solidFill>
                    <a:srgbClr val="F5F5F5"/>
                  </a:solidFill>
                </a:uFill>
              </a:rPr>
              <a:t>Intelligent Scheduling</a:t>
            </a:r>
            <a:endParaRPr sz="2400" dirty="0">
              <a:solidFill>
                <a:srgbClr val="53585F"/>
              </a:solidFill>
              <a:uFill>
                <a:solidFill>
                  <a:srgbClr val="F5F5F5"/>
                </a:solidFill>
              </a:uFill>
            </a:endParaRPr>
          </a:p>
        </p:txBody>
      </p:sp>
      <p:sp>
        <p:nvSpPr>
          <p:cNvPr id="3" name="线条"/>
          <p:cNvSpPr/>
          <p:nvPr/>
        </p:nvSpPr>
        <p:spPr>
          <a:xfrm>
            <a:off x="779925" y="2498483"/>
            <a:ext cx="289174" cy="0"/>
          </a:xfrm>
          <a:prstGeom prst="line">
            <a:avLst/>
          </a:prstGeom>
          <a:ln w="34290">
            <a:solidFill>
              <a:schemeClr val="accent1">
                <a:satOff val="-3343"/>
                <a:lumOff val="26614"/>
              </a:schemeClr>
            </a:solidFill>
            <a:miter lim="400000"/>
          </a:ln>
        </p:spPr>
        <p:txBody>
          <a:bodyPr lIns="19050" tIns="19050" rIns="19050" bIns="19050" anchor="ctr"/>
          <a:lstStyle/>
          <a:p>
            <a:pPr>
              <a:defRPr sz="3200"/>
            </a:pPr>
            <a:endParaRPr sz="1200"/>
          </a:p>
        </p:txBody>
      </p:sp>
      <p:sp>
        <p:nvSpPr>
          <p:cNvPr id="10" name="文本框 9"/>
          <p:cNvSpPr txBox="1"/>
          <p:nvPr/>
        </p:nvSpPr>
        <p:spPr>
          <a:xfrm>
            <a:off x="662730" y="2668935"/>
            <a:ext cx="3786797" cy="2991909"/>
          </a:xfrm>
          <a:prstGeom prst="rect">
            <a:avLst/>
          </a:prstGeom>
          <a:noFill/>
        </p:spPr>
        <p:txBody>
          <a:bodyPr wrap="square">
            <a:spAutoFit/>
          </a:bodyPr>
          <a:lstStyle/>
          <a:p>
            <a:pPr defTabSz="342900">
              <a:lnSpc>
                <a:spcPct val="120000"/>
              </a:lnSpc>
              <a:spcBef>
                <a:spcPts val="450"/>
              </a:spcBef>
              <a:buClr>
                <a:srgbClr val="6C6C6C"/>
              </a:buClr>
              <a:defRPr sz="2600">
                <a:solidFill>
                  <a:srgbClr val="545352"/>
                </a:solidFill>
                <a:uFill>
                  <a:solidFill>
                    <a:srgbClr val="000000"/>
                  </a:solidFill>
                </a:uFill>
                <a:latin typeface="Alibaba PuHuiTi R"/>
                <a:ea typeface="Alibaba PuHuiTi R"/>
                <a:cs typeface="Alibaba PuHuiTi R"/>
                <a:sym typeface="Alibaba PuHuiTi"/>
              </a:defRPr>
            </a:pPr>
            <a:r>
              <a:rPr lang="en-US" altLang="zh-CN" sz="1600" b="1" i="1" dirty="0" err="1">
                <a:solidFill>
                  <a:schemeClr val="tx1">
                    <a:lumMod val="95000"/>
                    <a:lumOff val="5000"/>
                  </a:schemeClr>
                </a:solidFill>
                <a:uFill>
                  <a:solidFill>
                    <a:srgbClr val="636362"/>
                  </a:solidFill>
                </a:uFill>
                <a:latin typeface="Alibaba PuHuiTi B" pitchFamily="18" charset="-122"/>
                <a:ea typeface="Alibaba PuHuiTi B" pitchFamily="18" charset="-122"/>
                <a:cs typeface="Alibaba PuHuiTi B" pitchFamily="18" charset="-122"/>
              </a:rPr>
              <a:t>Traning</a:t>
            </a:r>
            <a:r>
              <a:rPr lang="zh-CN" altLang="en-US" sz="1600" dirty="0">
                <a:uFill>
                  <a:solidFill>
                    <a:srgbClr val="636362"/>
                  </a:solidFill>
                </a:uFill>
              </a:rPr>
              <a:t> 分为两部分 </a:t>
            </a:r>
            <a:r>
              <a:rPr lang="en-US" altLang="zh-CN" sz="1600" dirty="0">
                <a:uFill>
                  <a:solidFill>
                    <a:srgbClr val="636362"/>
                  </a:solidFill>
                </a:uFill>
              </a:rPr>
              <a:t>MLP</a:t>
            </a:r>
            <a:r>
              <a:rPr lang="zh-CN" altLang="en-US" sz="1600" dirty="0">
                <a:uFill>
                  <a:solidFill>
                    <a:srgbClr val="636362"/>
                  </a:solidFill>
                </a:uFill>
              </a:rPr>
              <a:t> 以及 </a:t>
            </a:r>
            <a:r>
              <a:rPr lang="en-US" altLang="zh-CN" sz="1600" dirty="0">
                <a:uFill>
                  <a:solidFill>
                    <a:srgbClr val="636362"/>
                  </a:solidFill>
                </a:uFill>
              </a:rPr>
              <a:t>GNN</a:t>
            </a:r>
            <a:r>
              <a:rPr lang="zh-CN" altLang="en-US" sz="1600" dirty="0">
                <a:uFill>
                  <a:solidFill>
                    <a:srgbClr val="636362"/>
                  </a:solidFill>
                </a:uFill>
              </a:rPr>
              <a:t>。</a:t>
            </a:r>
            <a:endParaRPr lang="en-US" altLang="zh-CN" sz="1600" dirty="0">
              <a:uFill>
                <a:solidFill>
                  <a:srgbClr val="636362"/>
                </a:solidFill>
              </a:uFill>
            </a:endParaRPr>
          </a:p>
          <a:p>
            <a:pPr defTabSz="342900">
              <a:lnSpc>
                <a:spcPct val="120000"/>
              </a:lnSpc>
              <a:spcBef>
                <a:spcPts val="450"/>
              </a:spcBef>
              <a:buClr>
                <a:srgbClr val="6C6C6C"/>
              </a:buClr>
              <a:defRPr sz="2600">
                <a:solidFill>
                  <a:srgbClr val="545352"/>
                </a:solidFill>
                <a:uFill>
                  <a:solidFill>
                    <a:srgbClr val="000000"/>
                  </a:solidFill>
                </a:uFill>
                <a:latin typeface="Alibaba PuHuiTi R"/>
                <a:ea typeface="Alibaba PuHuiTi R"/>
                <a:cs typeface="Alibaba PuHuiTi R"/>
                <a:sym typeface="Alibaba PuHuiTi"/>
              </a:defRPr>
            </a:pPr>
            <a:r>
              <a:rPr lang="en-US" altLang="zh-CN" sz="1600" dirty="0">
                <a:uFill>
                  <a:solidFill>
                    <a:srgbClr val="636362"/>
                  </a:solidFill>
                </a:uFill>
              </a:rPr>
              <a:t>GNN</a:t>
            </a:r>
            <a:r>
              <a:rPr lang="zh-CN" altLang="en-US" sz="1600" dirty="0">
                <a:uFill>
                  <a:solidFill>
                    <a:srgbClr val="636362"/>
                  </a:solidFill>
                </a:uFill>
              </a:rPr>
              <a:t> 部分训练集基于 </a:t>
            </a:r>
            <a:r>
              <a:rPr lang="en-US" altLang="zh-CN" sz="1600" dirty="0">
                <a:uFill>
                  <a:solidFill>
                    <a:srgbClr val="636362"/>
                  </a:solidFill>
                </a:uFill>
              </a:rPr>
              <a:t>Peer</a:t>
            </a:r>
            <a:r>
              <a:rPr lang="zh-CN" altLang="en-US" sz="1600" dirty="0">
                <a:uFill>
                  <a:solidFill>
                    <a:srgbClr val="636362"/>
                  </a:solidFill>
                </a:uFill>
              </a:rPr>
              <a:t> 间 </a:t>
            </a:r>
            <a:r>
              <a:rPr lang="en-US" altLang="zh-CN" sz="1600" dirty="0">
                <a:uFill>
                  <a:solidFill>
                    <a:srgbClr val="636362"/>
                  </a:solidFill>
                </a:uFill>
              </a:rPr>
              <a:t>Probe</a:t>
            </a:r>
            <a:r>
              <a:rPr lang="zh-CN" altLang="en-US" sz="1600" dirty="0">
                <a:uFill>
                  <a:solidFill>
                    <a:srgbClr val="636362"/>
                  </a:solidFill>
                </a:uFill>
              </a:rPr>
              <a:t> 构成的 </a:t>
            </a:r>
            <a:r>
              <a:rPr lang="en-US" altLang="zh-CN" sz="1600" b="1" i="1" dirty="0">
                <a:solidFill>
                  <a:schemeClr val="tx1">
                    <a:lumMod val="95000"/>
                    <a:lumOff val="5000"/>
                  </a:schemeClr>
                </a:solidFill>
                <a:uFill>
                  <a:solidFill>
                    <a:srgbClr val="636362"/>
                  </a:solidFill>
                </a:uFill>
                <a:latin typeface="Alibaba PuHuiTi B" pitchFamily="18" charset="-122"/>
                <a:ea typeface="Alibaba PuHuiTi B" pitchFamily="18" charset="-122"/>
                <a:cs typeface="Alibaba PuHuiTi B" pitchFamily="18" charset="-122"/>
              </a:rPr>
              <a:t>Network</a:t>
            </a:r>
            <a:r>
              <a:rPr lang="zh-CN" altLang="en-US" sz="1600" b="1" i="1" dirty="0">
                <a:solidFill>
                  <a:schemeClr val="tx1">
                    <a:lumMod val="95000"/>
                    <a:lumOff val="5000"/>
                  </a:schemeClr>
                </a:solidFill>
                <a:uFill>
                  <a:solidFill>
                    <a:srgbClr val="636362"/>
                  </a:solidFill>
                </a:uFill>
                <a:latin typeface="Alibaba PuHuiTi B" pitchFamily="18" charset="-122"/>
                <a:ea typeface="Alibaba PuHuiTi B" pitchFamily="18" charset="-122"/>
                <a:cs typeface="Alibaba PuHuiTi B" pitchFamily="18" charset="-122"/>
              </a:rPr>
              <a:t> </a:t>
            </a:r>
            <a:r>
              <a:rPr lang="en-US" altLang="zh-CN" sz="1600" b="1" i="1" dirty="0">
                <a:solidFill>
                  <a:schemeClr val="tx1">
                    <a:lumMod val="95000"/>
                    <a:lumOff val="5000"/>
                  </a:schemeClr>
                </a:solidFill>
                <a:uFill>
                  <a:solidFill>
                    <a:srgbClr val="636362"/>
                  </a:solidFill>
                </a:uFill>
                <a:latin typeface="Alibaba PuHuiTi B" pitchFamily="18" charset="-122"/>
                <a:ea typeface="Alibaba PuHuiTi B" pitchFamily="18" charset="-122"/>
                <a:cs typeface="Alibaba PuHuiTi B" pitchFamily="18" charset="-122"/>
              </a:rPr>
              <a:t>Graph</a:t>
            </a:r>
            <a:r>
              <a:rPr lang="zh-CN" altLang="en-US" sz="1600" b="1" i="1" dirty="0">
                <a:solidFill>
                  <a:schemeClr val="tx1">
                    <a:lumMod val="95000"/>
                    <a:lumOff val="5000"/>
                  </a:schemeClr>
                </a:solidFill>
                <a:uFill>
                  <a:solidFill>
                    <a:srgbClr val="636362"/>
                  </a:solidFill>
                </a:uFill>
                <a:latin typeface="Alibaba PuHuiTi B" pitchFamily="18" charset="-122"/>
                <a:ea typeface="Alibaba PuHuiTi B" pitchFamily="18" charset="-122"/>
                <a:cs typeface="Alibaba PuHuiTi B" pitchFamily="18" charset="-122"/>
              </a:rPr>
              <a:t> </a:t>
            </a:r>
            <a:r>
              <a:rPr lang="zh-CN" altLang="en-US" sz="1600" dirty="0">
                <a:uFill>
                  <a:solidFill>
                    <a:srgbClr val="636362"/>
                  </a:solidFill>
                </a:uFill>
              </a:rPr>
              <a:t>数据。</a:t>
            </a:r>
            <a:endParaRPr lang="en-US" altLang="zh-CN" sz="1600" dirty="0">
              <a:uFill>
                <a:solidFill>
                  <a:srgbClr val="636362"/>
                </a:solidFill>
              </a:uFill>
            </a:endParaRPr>
          </a:p>
          <a:p>
            <a:pPr defTabSz="342900">
              <a:lnSpc>
                <a:spcPct val="120000"/>
              </a:lnSpc>
              <a:spcBef>
                <a:spcPts val="450"/>
              </a:spcBef>
              <a:buClr>
                <a:srgbClr val="6C6C6C"/>
              </a:buClr>
              <a:defRPr sz="2600">
                <a:solidFill>
                  <a:srgbClr val="545352"/>
                </a:solidFill>
                <a:uFill>
                  <a:solidFill>
                    <a:srgbClr val="000000"/>
                  </a:solidFill>
                </a:uFill>
                <a:latin typeface="Alibaba PuHuiTi R"/>
                <a:ea typeface="Alibaba PuHuiTi R"/>
                <a:cs typeface="Alibaba PuHuiTi R"/>
                <a:sym typeface="Alibaba PuHuiTi"/>
              </a:defRPr>
            </a:pPr>
            <a:r>
              <a:rPr lang="en-US" altLang="zh-CN" sz="1600" dirty="0">
                <a:uFill>
                  <a:solidFill>
                    <a:srgbClr val="636362"/>
                  </a:solidFill>
                </a:uFill>
              </a:rPr>
              <a:t>MLP</a:t>
            </a:r>
            <a:r>
              <a:rPr lang="zh-CN" altLang="en-US" sz="1600" dirty="0">
                <a:uFill>
                  <a:solidFill>
                    <a:srgbClr val="636362"/>
                  </a:solidFill>
                </a:uFill>
              </a:rPr>
              <a:t> 部分训练基于 </a:t>
            </a:r>
            <a:r>
              <a:rPr lang="en-US" altLang="zh-CN" sz="1600" dirty="0">
                <a:uFill>
                  <a:solidFill>
                    <a:srgbClr val="636362"/>
                  </a:solidFill>
                </a:uFill>
              </a:rPr>
              <a:t>Peer</a:t>
            </a:r>
            <a:r>
              <a:rPr lang="zh-CN" altLang="en-US" sz="1600" dirty="0">
                <a:uFill>
                  <a:solidFill>
                    <a:srgbClr val="636362"/>
                  </a:solidFill>
                </a:uFill>
              </a:rPr>
              <a:t> 之间</a:t>
            </a:r>
            <a:r>
              <a:rPr lang="zh-CN" altLang="en-US" sz="1600" b="1" i="1" dirty="0">
                <a:solidFill>
                  <a:schemeClr val="tx1">
                    <a:lumMod val="95000"/>
                    <a:lumOff val="5000"/>
                  </a:schemeClr>
                </a:solidFill>
                <a:uFill>
                  <a:solidFill>
                    <a:srgbClr val="636362"/>
                  </a:solidFill>
                </a:uFill>
                <a:latin typeface="Alibaba PuHuiTi B" pitchFamily="18" charset="-122"/>
                <a:ea typeface="Alibaba PuHuiTi B" pitchFamily="18" charset="-122"/>
                <a:cs typeface="Alibaba PuHuiTi B" pitchFamily="18" charset="-122"/>
              </a:rPr>
              <a:t>历史下载记录</a:t>
            </a:r>
            <a:r>
              <a:rPr lang="en-US" altLang="zh-CN" sz="1600" b="1" i="1" dirty="0">
                <a:solidFill>
                  <a:schemeClr val="tx1">
                    <a:lumMod val="95000"/>
                    <a:lumOff val="5000"/>
                  </a:schemeClr>
                </a:solidFill>
                <a:uFill>
                  <a:solidFill>
                    <a:srgbClr val="636362"/>
                  </a:solidFill>
                </a:uFill>
                <a:latin typeface="Alibaba PuHuiTi B" pitchFamily="18" charset="-122"/>
                <a:ea typeface="Alibaba PuHuiTi B" pitchFamily="18" charset="-122"/>
                <a:cs typeface="Alibaba PuHuiTi B" pitchFamily="18" charset="-122"/>
              </a:rPr>
              <a:t> </a:t>
            </a:r>
            <a:r>
              <a:rPr lang="zh-CN" altLang="en-US" sz="1600" dirty="0">
                <a:uFill>
                  <a:solidFill>
                    <a:srgbClr val="636362"/>
                  </a:solidFill>
                </a:uFill>
              </a:rPr>
              <a:t>数据。</a:t>
            </a:r>
            <a:endParaRPr lang="en-US" altLang="zh-CN" sz="1600" dirty="0">
              <a:uFill>
                <a:solidFill>
                  <a:srgbClr val="636362"/>
                </a:solidFill>
              </a:uFill>
            </a:endParaRPr>
          </a:p>
          <a:p>
            <a:pPr defTabSz="342900">
              <a:lnSpc>
                <a:spcPct val="120000"/>
              </a:lnSpc>
              <a:spcBef>
                <a:spcPts val="450"/>
              </a:spcBef>
              <a:buClr>
                <a:srgbClr val="6C6C6C"/>
              </a:buClr>
              <a:defRPr sz="2600">
                <a:solidFill>
                  <a:srgbClr val="545352"/>
                </a:solidFill>
                <a:uFill>
                  <a:solidFill>
                    <a:srgbClr val="000000"/>
                  </a:solidFill>
                </a:uFill>
                <a:latin typeface="Alibaba PuHuiTi R"/>
                <a:ea typeface="Alibaba PuHuiTi R"/>
                <a:cs typeface="Alibaba PuHuiTi R"/>
                <a:sym typeface="Alibaba PuHuiTi"/>
              </a:defRPr>
            </a:pPr>
            <a:endParaRPr lang="en-US" altLang="zh-CN" sz="1600" dirty="0">
              <a:uFill>
                <a:solidFill>
                  <a:srgbClr val="636362"/>
                </a:solidFill>
              </a:uFill>
            </a:endParaRPr>
          </a:p>
          <a:p>
            <a:pPr defTabSz="342900">
              <a:lnSpc>
                <a:spcPct val="120000"/>
              </a:lnSpc>
              <a:spcBef>
                <a:spcPts val="450"/>
              </a:spcBef>
              <a:buClr>
                <a:srgbClr val="6C6C6C"/>
              </a:buClr>
              <a:defRPr sz="2600">
                <a:solidFill>
                  <a:srgbClr val="545352"/>
                </a:solidFill>
                <a:uFill>
                  <a:solidFill>
                    <a:srgbClr val="000000"/>
                  </a:solidFill>
                </a:uFill>
                <a:latin typeface="Alibaba PuHuiTi R"/>
                <a:ea typeface="Alibaba PuHuiTi R"/>
                <a:cs typeface="Alibaba PuHuiTi R"/>
                <a:sym typeface="Alibaba PuHuiTi"/>
              </a:defRPr>
            </a:pPr>
            <a:r>
              <a:rPr lang="en-US" altLang="zh-CN" sz="1600" b="1" i="1" dirty="0">
                <a:solidFill>
                  <a:schemeClr val="tx1">
                    <a:lumMod val="95000"/>
                    <a:lumOff val="5000"/>
                  </a:schemeClr>
                </a:solidFill>
                <a:uFill>
                  <a:solidFill>
                    <a:srgbClr val="636362"/>
                  </a:solidFill>
                </a:uFill>
                <a:latin typeface="Alibaba PuHuiTi B" pitchFamily="18" charset="-122"/>
                <a:ea typeface="Alibaba PuHuiTi B" pitchFamily="18" charset="-122"/>
                <a:cs typeface="Alibaba PuHuiTi B" pitchFamily="18" charset="-122"/>
              </a:rPr>
              <a:t>Inference</a:t>
            </a:r>
            <a:r>
              <a:rPr lang="en-US" altLang="zh-CN" sz="1600" dirty="0">
                <a:uFill>
                  <a:solidFill>
                    <a:srgbClr val="636362"/>
                  </a:solidFill>
                </a:uFill>
              </a:rPr>
              <a:t> </a:t>
            </a:r>
            <a:r>
              <a:rPr lang="zh-CN" altLang="en-US" sz="1600" dirty="0">
                <a:uFill>
                  <a:solidFill>
                    <a:srgbClr val="636362"/>
                  </a:solidFill>
                </a:uFill>
              </a:rPr>
              <a:t>同样也分为 </a:t>
            </a:r>
            <a:r>
              <a:rPr lang="en-US" altLang="zh-CN" sz="1600" dirty="0">
                <a:uFill>
                  <a:solidFill>
                    <a:srgbClr val="636362"/>
                  </a:solidFill>
                </a:uFill>
              </a:rPr>
              <a:t>MLP</a:t>
            </a:r>
            <a:r>
              <a:rPr lang="zh-CN" altLang="en-US" sz="1600" dirty="0">
                <a:uFill>
                  <a:solidFill>
                    <a:srgbClr val="636362"/>
                  </a:solidFill>
                </a:uFill>
              </a:rPr>
              <a:t> 以及 </a:t>
            </a:r>
            <a:r>
              <a:rPr lang="en-US" altLang="zh-CN" sz="1600" dirty="0">
                <a:uFill>
                  <a:solidFill>
                    <a:srgbClr val="636362"/>
                  </a:solidFill>
                </a:uFill>
              </a:rPr>
              <a:t>GNN</a:t>
            </a:r>
            <a:r>
              <a:rPr lang="zh-CN" altLang="en-US" sz="1600" dirty="0">
                <a:uFill>
                  <a:solidFill>
                    <a:srgbClr val="636362"/>
                  </a:solidFill>
                </a:uFill>
              </a:rPr>
              <a:t> 两个模型，并且都基于 </a:t>
            </a:r>
            <a:r>
              <a:rPr lang="en-US" altLang="zh-CN" sz="1600" b="1" i="1" dirty="0">
                <a:solidFill>
                  <a:schemeClr val="tx1">
                    <a:lumMod val="95000"/>
                    <a:lumOff val="5000"/>
                  </a:schemeClr>
                </a:solidFill>
                <a:uFill>
                  <a:solidFill>
                    <a:srgbClr val="636362"/>
                  </a:solidFill>
                </a:uFill>
                <a:latin typeface="Alibaba PuHuiTi B" pitchFamily="18" charset="-122"/>
                <a:ea typeface="Alibaba PuHuiTi B" pitchFamily="18" charset="-122"/>
                <a:cs typeface="Alibaba PuHuiTi B" pitchFamily="18" charset="-122"/>
              </a:rPr>
              <a:t>Triton</a:t>
            </a:r>
            <a:r>
              <a:rPr lang="zh-CN" altLang="en-US" sz="1600" b="1" i="1" dirty="0">
                <a:solidFill>
                  <a:schemeClr val="tx1">
                    <a:lumMod val="95000"/>
                    <a:lumOff val="5000"/>
                  </a:schemeClr>
                </a:solidFill>
                <a:uFill>
                  <a:solidFill>
                    <a:srgbClr val="636362"/>
                  </a:solidFill>
                </a:uFill>
                <a:latin typeface="Alibaba PuHuiTi B" pitchFamily="18" charset="-122"/>
                <a:ea typeface="Alibaba PuHuiTi B" pitchFamily="18" charset="-122"/>
                <a:cs typeface="Alibaba PuHuiTi B" pitchFamily="18" charset="-122"/>
              </a:rPr>
              <a:t> </a:t>
            </a:r>
            <a:r>
              <a:rPr lang="en-US" altLang="zh-CN" sz="1600" b="1" i="1" dirty="0">
                <a:solidFill>
                  <a:schemeClr val="tx1">
                    <a:lumMod val="95000"/>
                    <a:lumOff val="5000"/>
                  </a:schemeClr>
                </a:solidFill>
                <a:uFill>
                  <a:solidFill>
                    <a:srgbClr val="636362"/>
                  </a:solidFill>
                </a:uFill>
                <a:latin typeface="Alibaba PuHuiTi B" pitchFamily="18" charset="-122"/>
                <a:ea typeface="Alibaba PuHuiTi B" pitchFamily="18" charset="-122"/>
                <a:cs typeface="Alibaba PuHuiTi B" pitchFamily="18" charset="-122"/>
              </a:rPr>
              <a:t>Server</a:t>
            </a:r>
            <a:r>
              <a:rPr lang="zh-CN" altLang="en-US" sz="1600" b="1" i="1" dirty="0">
                <a:solidFill>
                  <a:schemeClr val="tx1">
                    <a:lumMod val="95000"/>
                    <a:lumOff val="5000"/>
                  </a:schemeClr>
                </a:solidFill>
                <a:uFill>
                  <a:solidFill>
                    <a:srgbClr val="636362"/>
                  </a:solidFill>
                </a:uFill>
                <a:latin typeface="Alibaba PuHuiTi B" pitchFamily="18" charset="-122"/>
                <a:ea typeface="Alibaba PuHuiTi B" pitchFamily="18" charset="-122"/>
                <a:cs typeface="Alibaba PuHuiTi B" pitchFamily="18" charset="-122"/>
              </a:rPr>
              <a:t> </a:t>
            </a:r>
            <a:r>
              <a:rPr lang="zh-CN" altLang="en-US" sz="1600" dirty="0">
                <a:uFill>
                  <a:solidFill>
                    <a:srgbClr val="636362"/>
                  </a:solidFill>
                </a:uFill>
              </a:rPr>
              <a:t>框架进行推理服务。</a:t>
            </a:r>
            <a:endParaRPr lang="en-US" altLang="zh-CN" sz="1600" dirty="0">
              <a:uFill>
                <a:solidFill>
                  <a:srgbClr val="636362"/>
                </a:solidFill>
              </a:uFill>
            </a:endParaRPr>
          </a:p>
        </p:txBody>
      </p:sp>
      <p:pic>
        <p:nvPicPr>
          <p:cNvPr id="6" name="图片 5"/>
          <p:cNvPicPr>
            <a:picLocks noChangeAspect="1"/>
          </p:cNvPicPr>
          <p:nvPr/>
        </p:nvPicPr>
        <p:blipFill>
          <a:blip r:embed="rId1"/>
          <a:stretch>
            <a:fillRect/>
          </a:stretch>
        </p:blipFill>
        <p:spPr>
          <a:xfrm>
            <a:off x="5463761" y="1348409"/>
            <a:ext cx="5816600" cy="487680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p:nvPr/>
        </p:nvSpPr>
        <p:spPr>
          <a:xfrm>
            <a:off x="361280" y="-131069"/>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solidFill>
                  <a:schemeClr val="bg1"/>
                </a:solidFill>
                <a:latin typeface="Clarity City" pitchFamily="2" charset="77"/>
                <a:cs typeface="Arial" panose="020B0604020202020204" pitchFamily="34" charset="0"/>
              </a:rPr>
              <a:t>Exciting Updates</a:t>
            </a:r>
            <a:endParaRPr lang="en-US" sz="4000" b="1" dirty="0">
              <a:solidFill>
                <a:schemeClr val="bg1"/>
              </a:solidFill>
              <a:latin typeface="Clarity City" pitchFamily="2" charset="77"/>
              <a:cs typeface="Arial" panose="020B0604020202020204" pitchFamily="34" charset="0"/>
            </a:endParaRPr>
          </a:p>
        </p:txBody>
      </p:sp>
      <p:sp>
        <p:nvSpPr>
          <p:cNvPr id="2" name="此处为内容页标题 / 副标题"/>
          <p:cNvSpPr txBox="1"/>
          <p:nvPr/>
        </p:nvSpPr>
        <p:spPr>
          <a:xfrm>
            <a:off x="361280" y="1464509"/>
            <a:ext cx="3786797" cy="369332"/>
          </a:xfrm>
          <a:prstGeom prst="rect">
            <a:avLst/>
          </a:prstGeom>
        </p:spPr>
        <p:txBody>
          <a:bodyPr wrap="square" lIns="0" tIns="0" rIns="0" bIns="0">
            <a:spAutoFit/>
          </a:bodyPr>
          <a:lstStyle/>
          <a:p>
            <a:pPr algn="l" defTabSz="342900">
              <a:buClr>
                <a:srgbClr val="636362"/>
              </a:buClr>
              <a:buFont typeface="Microsoft Sans Serif" panose="020B0604020202020204"/>
              <a:defRPr sz="4000" b="1">
                <a:solidFill>
                  <a:srgbClr val="00ACFF"/>
                </a:solidFill>
                <a:uFill>
                  <a:solidFill>
                    <a:srgbClr val="636362"/>
                  </a:solidFill>
                </a:uFill>
                <a:latin typeface="Alibaba PuHuiTi B"/>
                <a:ea typeface="Alibaba PuHuiTi B"/>
                <a:cs typeface="Alibaba PuHuiTi B"/>
                <a:sym typeface="Alibaba PuHuiTi"/>
              </a:defRPr>
            </a:pPr>
            <a:r>
              <a:rPr lang="en-US" sz="2400" dirty="0">
                <a:solidFill>
                  <a:srgbClr val="212121"/>
                </a:solidFill>
                <a:uFill>
                  <a:solidFill>
                    <a:srgbClr val="F5F5F5"/>
                  </a:solidFill>
                </a:uFill>
              </a:rPr>
              <a:t>AI Data Distribution</a:t>
            </a:r>
            <a:endParaRPr sz="2400" dirty="0">
              <a:solidFill>
                <a:srgbClr val="53585F"/>
              </a:solidFill>
              <a:uFill>
                <a:solidFill>
                  <a:srgbClr val="F5F5F5"/>
                </a:solidFill>
              </a:uFill>
            </a:endParaRPr>
          </a:p>
        </p:txBody>
      </p:sp>
      <p:sp>
        <p:nvSpPr>
          <p:cNvPr id="3" name="线条"/>
          <p:cNvSpPr/>
          <p:nvPr/>
        </p:nvSpPr>
        <p:spPr>
          <a:xfrm>
            <a:off x="375394" y="1933404"/>
            <a:ext cx="289174" cy="0"/>
          </a:xfrm>
          <a:prstGeom prst="line">
            <a:avLst/>
          </a:prstGeom>
          <a:ln w="34290">
            <a:solidFill>
              <a:schemeClr val="accent1">
                <a:satOff val="-3343"/>
                <a:lumOff val="26614"/>
              </a:schemeClr>
            </a:solidFill>
            <a:miter lim="400000"/>
          </a:ln>
        </p:spPr>
        <p:txBody>
          <a:bodyPr lIns="19050" tIns="19050" rIns="19050" bIns="19050" anchor="ctr"/>
          <a:lstStyle/>
          <a:p>
            <a:pPr>
              <a:defRPr sz="3200"/>
            </a:pPr>
            <a:endParaRPr sz="1200"/>
          </a:p>
        </p:txBody>
      </p:sp>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927809" y="2013513"/>
            <a:ext cx="10336381" cy="4444997"/>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4017</Words>
  <Application>WPS Office WWO_base_provider_20221031101348-1857be321c</Application>
  <PresentationFormat>宽屏</PresentationFormat>
  <Paragraphs>235</Paragraphs>
  <Slides>28</Slides>
  <Notes>0</Notes>
  <HiddenSlides>0</HiddenSlides>
  <MMClips>0</MMClips>
  <ScaleCrop>false</ScaleCrop>
  <HeadingPairs>
    <vt:vector size="6" baseType="variant">
      <vt:variant>
        <vt:lpstr>已用的字体</vt:lpstr>
      </vt:variant>
      <vt:variant>
        <vt:i4>21</vt:i4>
      </vt:variant>
      <vt:variant>
        <vt:lpstr>主题</vt:lpstr>
      </vt:variant>
      <vt:variant>
        <vt:i4>1</vt:i4>
      </vt:variant>
      <vt:variant>
        <vt:lpstr>幻灯片标题</vt:lpstr>
      </vt:variant>
      <vt:variant>
        <vt:i4>28</vt:i4>
      </vt:variant>
    </vt:vector>
  </HeadingPairs>
  <TitlesOfParts>
    <vt:vector size="50" baseType="lpstr">
      <vt:lpstr>Arial</vt:lpstr>
      <vt:lpstr>宋体</vt:lpstr>
      <vt:lpstr>Wingdings</vt:lpstr>
      <vt:lpstr>Clarity City</vt:lpstr>
      <vt:lpstr>URW Gothic</vt:lpstr>
      <vt:lpstr>Alibaba PuHuiTi B</vt:lpstr>
      <vt:lpstr>Helvetica Light</vt:lpstr>
      <vt:lpstr>Microsoft Sans Serif</vt:lpstr>
      <vt:lpstr>Alibaba PuHuiTi B</vt:lpstr>
      <vt:lpstr>Alibaba PuHuiTi</vt:lpstr>
      <vt:lpstr>Alibaba PuHuiTi R</vt:lpstr>
      <vt:lpstr>Alibaba PuHuiTi R</vt:lpstr>
      <vt:lpstr>Alibaba PuHuiTi B</vt:lpstr>
      <vt:lpstr>Alibaba PuHuiTi R</vt:lpstr>
      <vt:lpstr>Times New Roman</vt:lpstr>
      <vt:lpstr>宋体</vt:lpstr>
      <vt:lpstr>汉仪书宋二KW</vt:lpstr>
      <vt:lpstr>Kingsoft Confetti</vt:lpstr>
      <vt:lpstr>Calibri</vt:lpstr>
      <vt:lpstr>等线</vt:lpstr>
      <vt:lpstr>汉仪中等线KW</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Alex Contini</dc:creator>
  <cp:lastModifiedBy>Microsoft Office User</cp:lastModifiedBy>
  <dcterms:created xsi:type="dcterms:W3CDTF">2023-09-22T03:13:10Z</dcterms:created>
  <dcterms:modified xsi:type="dcterms:W3CDTF">2023-09-22T03:13:10Z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
  </property>
  <property fmtid="{D5CDD505-2E9C-101B-9397-08002B2CF9AE}" pid="3" name="KSOProductBuildVer">
    <vt:lpwstr>2052-0.0.0.0</vt:lpwstr>
  </property>
</Properties>
</file>